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6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22B8CD-E08C-6A4E-8DB6-B6D7045781DF}">
          <p14:sldIdLst>
            <p14:sldId id="256"/>
            <p14:sldId id="270"/>
            <p14:sldId id="271"/>
            <p14:sldId id="272"/>
            <p14:sldId id="273"/>
            <p14:sldId id="275"/>
            <p14:sldId id="276"/>
            <p14:sldId id="274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213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Arte </a:t>
            </a:r>
            <a:r>
              <a:rPr lang="en-US" dirty="0" err="1" smtClean="0"/>
              <a:t>Demoníaca</a:t>
            </a:r>
            <a:r>
              <a:rPr lang="en-US" dirty="0" smtClean="0"/>
              <a:t> de Shakespeare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Incursões</a:t>
            </a:r>
            <a:r>
              <a:rPr lang="en-US" sz="2500" dirty="0" smtClean="0"/>
              <a:t> </a:t>
            </a:r>
            <a:r>
              <a:rPr lang="en-US" sz="2500" dirty="0" err="1" smtClean="0"/>
              <a:t>sobre</a:t>
            </a:r>
            <a:r>
              <a:rPr lang="en-US" sz="2500" dirty="0" smtClean="0"/>
              <a:t> </a:t>
            </a:r>
            <a:r>
              <a:rPr lang="en-US" sz="2500" dirty="0" err="1" smtClean="0"/>
              <a:t>os</a:t>
            </a:r>
            <a:r>
              <a:rPr lang="en-US" sz="2500" dirty="0" smtClean="0"/>
              <a:t> </a:t>
            </a:r>
            <a:r>
              <a:rPr lang="en-US" sz="2500" dirty="0" err="1" smtClean="0"/>
              <a:t>métodos</a:t>
            </a:r>
            <a:r>
              <a:rPr lang="en-US" sz="2500" dirty="0" smtClean="0"/>
              <a:t> de </a:t>
            </a:r>
            <a:r>
              <a:rPr lang="en-US" sz="2500" dirty="0" err="1" smtClean="0"/>
              <a:t>criação</a:t>
            </a:r>
            <a:r>
              <a:rPr lang="en-US" sz="2500" dirty="0" smtClean="0"/>
              <a:t> dos </a:t>
            </a:r>
            <a:r>
              <a:rPr lang="en-US" sz="2500" dirty="0" err="1" smtClean="0"/>
              <a:t>personagens</a:t>
            </a:r>
            <a:r>
              <a:rPr lang="en-US" sz="2500" dirty="0" smtClean="0"/>
              <a:t> </a:t>
            </a:r>
            <a:r>
              <a:rPr lang="en-US" sz="2500" dirty="0" err="1" smtClean="0"/>
              <a:t>em</a:t>
            </a:r>
            <a:r>
              <a:rPr lang="en-US" sz="2500" dirty="0" smtClean="0"/>
              <a:t> Shakespeare e a </a:t>
            </a:r>
            <a:r>
              <a:rPr lang="en-US" sz="2500" dirty="0" err="1" smtClean="0"/>
              <a:t>natureza</a:t>
            </a:r>
            <a:r>
              <a:rPr lang="en-US" sz="2500" dirty="0" smtClean="0"/>
              <a:t> de </a:t>
            </a:r>
            <a:r>
              <a:rPr lang="en-US" sz="2500" dirty="0" err="1" smtClean="0"/>
              <a:t>seu</a:t>
            </a:r>
            <a:r>
              <a:rPr lang="en-US" sz="2500" dirty="0" smtClean="0"/>
              <a:t> </a:t>
            </a:r>
            <a:r>
              <a:rPr lang="en-US" sz="2500" dirty="0" err="1" smtClean="0"/>
              <a:t>teatro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381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02104" y="1256631"/>
            <a:ext cx="4157579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Intenções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escravas</a:t>
            </a:r>
            <a:r>
              <a:rPr lang="en-US" dirty="0" smtClean="0"/>
              <a:t> da </a:t>
            </a:r>
            <a:r>
              <a:rPr lang="en-US" dirty="0" err="1" smtClean="0"/>
              <a:t>memória</a:t>
            </a:r>
            <a:r>
              <a:rPr lang="en-US" dirty="0" smtClean="0"/>
              <a:t>;</a:t>
            </a:r>
          </a:p>
          <a:p>
            <a:r>
              <a:rPr lang="en-US" dirty="0" smtClean="0"/>
              <a:t>São fortes, mas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transitória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fruto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ostenta</a:t>
            </a:r>
            <a:r>
              <a:rPr lang="en-US" dirty="0" smtClean="0"/>
              <a:t>, </a:t>
            </a:r>
            <a:r>
              <a:rPr lang="en-US" dirty="0" err="1" smtClean="0"/>
              <a:t>duro</a:t>
            </a:r>
            <a:r>
              <a:rPr lang="en-US" dirty="0" smtClean="0"/>
              <a:t>,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há</a:t>
            </a:r>
            <a:r>
              <a:rPr lang="en-US" dirty="0" smtClean="0"/>
              <a:t> de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ficar</a:t>
            </a:r>
            <a:r>
              <a:rPr lang="en-US" dirty="0" smtClean="0"/>
              <a:t> </a:t>
            </a:r>
            <a:r>
              <a:rPr lang="en-US" dirty="0" err="1" smtClean="0"/>
              <a:t>maduro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fatal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esqueçamos</a:t>
            </a:r>
            <a:r>
              <a:rPr lang="en-US" dirty="0" smtClean="0"/>
              <a:t> de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endParaRPr lang="en-US" dirty="0" smtClean="0"/>
          </a:p>
          <a:p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mesmos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de </a:t>
            </a:r>
            <a:r>
              <a:rPr lang="en-US" dirty="0" err="1" smtClean="0"/>
              <a:t>pagar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juramos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paixão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Finda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, </a:t>
            </a:r>
            <a:r>
              <a:rPr lang="en-US" dirty="0" err="1" smtClean="0"/>
              <a:t>perdeu</a:t>
            </a:r>
            <a:r>
              <a:rPr lang="en-US" dirty="0" smtClean="0"/>
              <a:t> a </a:t>
            </a:r>
            <a:r>
              <a:rPr lang="en-US" dirty="0" err="1" smtClean="0"/>
              <a:t>ocasião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violência</a:t>
            </a:r>
            <a:r>
              <a:rPr lang="en-US" dirty="0" smtClean="0"/>
              <a:t> das </a:t>
            </a:r>
            <a:r>
              <a:rPr lang="en-US" dirty="0" err="1" smtClean="0"/>
              <a:t>dores</a:t>
            </a:r>
            <a:r>
              <a:rPr lang="en-US" dirty="0" smtClean="0"/>
              <a:t> e </a:t>
            </a:r>
            <a:r>
              <a:rPr lang="en-US" dirty="0" err="1" smtClean="0"/>
              <a:t>alegrias</a:t>
            </a:r>
            <a:endParaRPr lang="en-US" dirty="0" smtClean="0"/>
          </a:p>
          <a:p>
            <a:r>
              <a:rPr lang="en-US" dirty="0" err="1" smtClean="0"/>
              <a:t>Destrói</a:t>
            </a:r>
            <a:r>
              <a:rPr lang="en-US" dirty="0" smtClean="0"/>
              <a:t> 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</a:t>
            </a:r>
            <a:r>
              <a:rPr lang="en-US" dirty="0" err="1" smtClean="0"/>
              <a:t>energias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prazer</a:t>
            </a:r>
            <a:r>
              <a:rPr lang="en-US" dirty="0" smtClean="0"/>
              <a:t>, a </a:t>
            </a:r>
            <a:r>
              <a:rPr lang="en-US" dirty="0" err="1" smtClean="0"/>
              <a:t>dor</a:t>
            </a:r>
            <a:r>
              <a:rPr lang="en-US" dirty="0" smtClean="0"/>
              <a:t> </a:t>
            </a:r>
            <a:r>
              <a:rPr lang="en-US" dirty="0" err="1" smtClean="0"/>
              <a:t>põe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lamento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 a </a:t>
            </a:r>
            <a:r>
              <a:rPr lang="en-US" dirty="0" err="1" smtClean="0"/>
              <a:t>mágoa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, </a:t>
            </a:r>
            <a:r>
              <a:rPr lang="en-US" dirty="0" err="1" smtClean="0"/>
              <a:t>chora</a:t>
            </a:r>
            <a:r>
              <a:rPr lang="en-US" dirty="0" smtClean="0"/>
              <a:t> o </a:t>
            </a:r>
            <a:r>
              <a:rPr lang="en-US" dirty="0" err="1" smtClean="0"/>
              <a:t>contentamento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, 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frequente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</a:t>
            </a:r>
            <a:r>
              <a:rPr lang="en-US" dirty="0" err="1" smtClean="0"/>
              <a:t>constantemente</a:t>
            </a:r>
            <a:r>
              <a:rPr lang="en-US" dirty="0" smtClean="0"/>
              <a:t>;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ficar</a:t>
            </a:r>
            <a:r>
              <a:rPr lang="en-US" dirty="0" smtClean="0"/>
              <a:t> </a:t>
            </a:r>
            <a:r>
              <a:rPr lang="en-US" dirty="0" err="1" smtClean="0"/>
              <a:t>provado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80283" y="1256631"/>
            <a:ext cx="43434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 o </a:t>
            </a:r>
            <a:r>
              <a:rPr lang="en-US" dirty="0" err="1" smtClean="0"/>
              <a:t>fado</a:t>
            </a:r>
            <a:r>
              <a:rPr lang="en-US" dirty="0" smtClean="0"/>
              <a:t> </a:t>
            </a:r>
            <a:r>
              <a:rPr lang="en-US" dirty="0" err="1" smtClean="0"/>
              <a:t>guia</a:t>
            </a:r>
            <a:r>
              <a:rPr lang="en-US" dirty="0" smtClean="0"/>
              <a:t> o </a:t>
            </a:r>
            <a:r>
              <a:rPr lang="en-US" dirty="0" err="1" smtClean="0"/>
              <a:t>amor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fado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 o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amigos,</a:t>
            </a:r>
          </a:p>
          <a:p>
            <a:r>
              <a:rPr lang="en-US" dirty="0" err="1" smtClean="0"/>
              <a:t>Sobe</a:t>
            </a:r>
            <a:r>
              <a:rPr lang="en-US" dirty="0" smtClean="0"/>
              <a:t> o </a:t>
            </a:r>
            <a:r>
              <a:rPr lang="en-US" dirty="0" err="1" smtClean="0"/>
              <a:t>pobre</a:t>
            </a:r>
            <a:r>
              <a:rPr lang="en-US" dirty="0" smtClean="0"/>
              <a:t>, e </a:t>
            </a:r>
            <a:r>
              <a:rPr lang="en-US" dirty="0" err="1" smtClean="0"/>
              <a:t>não</a:t>
            </a:r>
            <a:r>
              <a:rPr lang="en-US" dirty="0" smtClean="0"/>
              <a:t> tem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inimigos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tanto</a:t>
            </a:r>
            <a:r>
              <a:rPr lang="en-US" dirty="0" smtClean="0"/>
              <a:t> o </a:t>
            </a:r>
            <a:r>
              <a:rPr lang="en-US" dirty="0" err="1" smtClean="0"/>
              <a:t>amor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morte</a:t>
            </a:r>
            <a:r>
              <a:rPr lang="en-US" dirty="0" smtClean="0"/>
              <a:t> se </a:t>
            </a:r>
            <a:r>
              <a:rPr lang="en-US" dirty="0" err="1" smtClean="0"/>
              <a:t>escraviza</a:t>
            </a:r>
            <a:endParaRPr lang="en-US" dirty="0" smtClean="0"/>
          </a:p>
          <a:p>
            <a:r>
              <a:rPr lang="en-US" dirty="0" err="1" smtClean="0"/>
              <a:t>Que</a:t>
            </a:r>
            <a:r>
              <a:rPr lang="en-US" dirty="0" smtClean="0"/>
              <a:t> amigos tem </a:t>
            </a:r>
            <a:r>
              <a:rPr lang="en-US" dirty="0" err="1" smtClean="0"/>
              <a:t>quem</a:t>
            </a:r>
            <a:r>
              <a:rPr lang="en-US" dirty="0" smtClean="0"/>
              <a:t> deles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dor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 o amigo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tratante</a:t>
            </a:r>
            <a:endParaRPr lang="en-US" dirty="0" smtClean="0"/>
          </a:p>
          <a:p>
            <a:r>
              <a:rPr lang="en-US" dirty="0" err="1" smtClean="0"/>
              <a:t>Prepara</a:t>
            </a:r>
            <a:r>
              <a:rPr lang="en-US" dirty="0" smtClean="0"/>
              <a:t> um </a:t>
            </a:r>
            <a:r>
              <a:rPr lang="en-US" dirty="0" err="1" smtClean="0"/>
              <a:t>inimigo</a:t>
            </a:r>
            <a:r>
              <a:rPr lang="en-US" dirty="0" smtClean="0"/>
              <a:t> </a:t>
            </a:r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instante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Mas,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terminar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começo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fato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idéia</a:t>
            </a:r>
            <a:r>
              <a:rPr lang="en-US" dirty="0" smtClean="0"/>
              <a:t>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avesso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ficam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insatisfeitos</a:t>
            </a:r>
            <a:r>
              <a:rPr lang="en-US" dirty="0" smtClean="0"/>
              <a:t>;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idéias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nossas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feitos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548106" y="66675"/>
            <a:ext cx="7770813" cy="1371600"/>
          </a:xfrm>
        </p:spPr>
        <p:txBody>
          <a:bodyPr/>
          <a:lstStyle/>
          <a:p>
            <a:r>
              <a:rPr lang="en-US" sz="2400" dirty="0" smtClean="0"/>
              <a:t>Overhearing </a:t>
            </a:r>
            <a:r>
              <a:rPr lang="en-US" sz="2400" dirty="0" err="1" smtClean="0"/>
              <a:t>em</a:t>
            </a:r>
            <a:r>
              <a:rPr lang="en-US" sz="2400" dirty="0" smtClean="0"/>
              <a:t> Hamlet: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05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14947" y="1136650"/>
            <a:ext cx="7770813" cy="5153618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últimas</a:t>
            </a:r>
            <a:r>
              <a:rPr lang="en-US" sz="2000" dirty="0" smtClean="0"/>
              <a:t> </a:t>
            </a:r>
            <a:r>
              <a:rPr lang="en-US" sz="2000" dirty="0" err="1" smtClean="0"/>
              <a:t>linhas</a:t>
            </a:r>
            <a:r>
              <a:rPr lang="en-US" sz="2000" dirty="0" smtClean="0"/>
              <a:t> </a:t>
            </a:r>
            <a:r>
              <a:rPr lang="en-US" sz="2000" dirty="0" err="1" smtClean="0"/>
              <a:t>deste</a:t>
            </a:r>
            <a:r>
              <a:rPr lang="en-US" sz="2000" dirty="0" smtClean="0"/>
              <a:t> </a:t>
            </a:r>
            <a:r>
              <a:rPr lang="en-US" sz="2000" dirty="0" err="1" smtClean="0"/>
              <a:t>trecho</a:t>
            </a:r>
            <a:r>
              <a:rPr lang="en-US" sz="2000" dirty="0" smtClean="0"/>
              <a:t> </a:t>
            </a:r>
            <a:r>
              <a:rPr lang="en-US" sz="2000" dirty="0" err="1" smtClean="0"/>
              <a:t>apreendemos</a:t>
            </a:r>
            <a:r>
              <a:rPr lang="en-US" sz="2000" dirty="0" smtClean="0"/>
              <a:t> </a:t>
            </a:r>
            <a:r>
              <a:rPr lang="en-US" sz="2000" dirty="0" err="1" smtClean="0"/>
              <a:t>muito</a:t>
            </a:r>
            <a:r>
              <a:rPr lang="en-US" sz="2000" dirty="0" smtClean="0"/>
              <a:t> do </a:t>
            </a:r>
            <a:r>
              <a:rPr lang="en-US" sz="2000" dirty="0" err="1" smtClean="0"/>
              <a:t>niilismo</a:t>
            </a:r>
            <a:r>
              <a:rPr lang="en-US" sz="2000" dirty="0" smtClean="0"/>
              <a:t> de Hamlet: “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fato</a:t>
            </a:r>
            <a:r>
              <a:rPr lang="en-US" sz="2000" dirty="0" smtClean="0"/>
              <a:t> </a:t>
            </a:r>
            <a:r>
              <a:rPr lang="en-US" sz="2000" dirty="0" err="1" smtClean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ideia</a:t>
            </a:r>
            <a:r>
              <a:rPr lang="en-US" sz="2000" dirty="0" smtClean="0"/>
              <a:t> </a:t>
            </a:r>
            <a:r>
              <a:rPr lang="en-US" sz="2000" dirty="0" err="1" smtClean="0"/>
              <a:t>tão</a:t>
            </a:r>
            <a:r>
              <a:rPr lang="en-US" sz="2000" dirty="0" smtClean="0"/>
              <a:t> </a:t>
            </a:r>
            <a:r>
              <a:rPr lang="en-US" sz="2000" dirty="0" err="1" smtClean="0"/>
              <a:t>avesso</a:t>
            </a:r>
            <a:r>
              <a:rPr lang="en-US" sz="2000" dirty="0" smtClean="0"/>
              <a:t>” - o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pretente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realizar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têm</a:t>
            </a:r>
            <a:r>
              <a:rPr lang="en-US" sz="2000" dirty="0" smtClean="0"/>
              <a:t> </a:t>
            </a:r>
            <a:r>
              <a:rPr lang="en-US" sz="2000" dirty="0" err="1" smtClean="0"/>
              <a:t>necessariamente</a:t>
            </a:r>
            <a:r>
              <a:rPr lang="en-US" sz="2000" dirty="0" smtClean="0"/>
              <a:t> </a:t>
            </a:r>
            <a:r>
              <a:rPr lang="en-US" sz="2000" dirty="0" err="1" smtClean="0"/>
              <a:t>relação</a:t>
            </a:r>
            <a:r>
              <a:rPr lang="en-US" sz="2000" dirty="0" smtClean="0"/>
              <a:t> com o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realiza</a:t>
            </a:r>
            <a:r>
              <a:rPr lang="en-US" sz="2000" dirty="0" smtClean="0"/>
              <a:t>. O </a:t>
            </a:r>
            <a:r>
              <a:rPr lang="en-US" sz="2000" dirty="0" err="1" smtClean="0"/>
              <a:t>desejo</a:t>
            </a:r>
            <a:r>
              <a:rPr lang="en-US" sz="2000" dirty="0" smtClean="0"/>
              <a:t> </a:t>
            </a:r>
            <a:r>
              <a:rPr lang="en-US" sz="2000" dirty="0" err="1" smtClean="0"/>
              <a:t>é</a:t>
            </a:r>
            <a:r>
              <a:rPr lang="en-US" sz="2000" dirty="0" smtClean="0"/>
              <a:t> a </a:t>
            </a:r>
            <a:r>
              <a:rPr lang="en-US" sz="2000" dirty="0" err="1" smtClean="0"/>
              <a:t>todo</a:t>
            </a:r>
            <a:r>
              <a:rPr lang="en-US" sz="2000" dirty="0" smtClean="0"/>
              <a:t> </a:t>
            </a:r>
            <a:r>
              <a:rPr lang="en-US" sz="2000" dirty="0" err="1" smtClean="0"/>
              <a:t>momento</a:t>
            </a:r>
            <a:r>
              <a:rPr lang="en-US" sz="2000" dirty="0" smtClean="0"/>
              <a:t> </a:t>
            </a:r>
            <a:r>
              <a:rPr lang="en-US" sz="2000" dirty="0" err="1" smtClean="0"/>
              <a:t>aniquilado</a:t>
            </a:r>
            <a:r>
              <a:rPr lang="en-US" sz="2000" dirty="0" smtClean="0"/>
              <a:t> </a:t>
            </a:r>
            <a:r>
              <a:rPr lang="en-US" sz="2000" dirty="0" err="1" smtClean="0"/>
              <a:t>pelo</a:t>
            </a:r>
            <a:r>
              <a:rPr lang="en-US" sz="2000" dirty="0" smtClean="0"/>
              <a:t> </a:t>
            </a:r>
            <a:r>
              <a:rPr lang="en-US" sz="2000" dirty="0" err="1" smtClean="0"/>
              <a:t>destino</a:t>
            </a:r>
            <a:r>
              <a:rPr lang="en-US" sz="2000" dirty="0" smtClean="0"/>
              <a:t>.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incorporar</a:t>
            </a:r>
            <a:r>
              <a:rPr lang="en-US" sz="2000" dirty="0" smtClean="0"/>
              <a:t> </a:t>
            </a:r>
            <a:r>
              <a:rPr lang="en-US" sz="2000" dirty="0" err="1" smtClean="0"/>
              <a:t>essa</a:t>
            </a:r>
            <a:r>
              <a:rPr lang="en-US" sz="2000" dirty="0" smtClean="0"/>
              <a:t> </a:t>
            </a:r>
            <a:r>
              <a:rPr lang="en-US" sz="2000" dirty="0" err="1" smtClean="0"/>
              <a:t>sabedoria</a:t>
            </a:r>
            <a:r>
              <a:rPr lang="en-US" sz="2000" dirty="0" smtClean="0"/>
              <a:t>, Hamlet </a:t>
            </a:r>
            <a:r>
              <a:rPr lang="en-US" sz="2000" dirty="0" err="1" smtClean="0"/>
              <a:t>hesita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/>
              <a:t> </a:t>
            </a:r>
            <a:r>
              <a:rPr lang="en-US" sz="2000" dirty="0" err="1" smtClean="0"/>
              <a:t>praticar</a:t>
            </a:r>
            <a:r>
              <a:rPr lang="en-US" sz="2000" dirty="0" smtClean="0"/>
              <a:t> a </a:t>
            </a:r>
            <a:r>
              <a:rPr lang="en-US" sz="2000" dirty="0" err="1" smtClean="0"/>
              <a:t>vingança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prometera</a:t>
            </a:r>
            <a:r>
              <a:rPr lang="en-US" sz="2000" dirty="0" smtClean="0"/>
              <a:t>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fantasma</a:t>
            </a:r>
            <a:r>
              <a:rPr lang="en-US" sz="2000" dirty="0" smtClean="0"/>
              <a:t> de </a:t>
            </a:r>
            <a:r>
              <a:rPr lang="en-US" sz="2000" dirty="0" err="1" smtClean="0"/>
              <a:t>seu</a:t>
            </a:r>
            <a:r>
              <a:rPr lang="en-US" sz="2000" dirty="0" smtClean="0"/>
              <a:t> </a:t>
            </a:r>
            <a:r>
              <a:rPr lang="en-US" sz="2000" dirty="0" err="1" smtClean="0"/>
              <a:t>pai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Há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pergunta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cessa</a:t>
            </a:r>
            <a:r>
              <a:rPr lang="en-US" sz="2000" dirty="0" smtClean="0"/>
              <a:t>: 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sei</a:t>
            </a:r>
            <a:r>
              <a:rPr lang="en-US" sz="2000" dirty="0" smtClean="0"/>
              <a:t>? Segue-se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exposição</a:t>
            </a:r>
            <a:r>
              <a:rPr lang="en-US" sz="2000" dirty="0"/>
              <a:t> </a:t>
            </a:r>
            <a:r>
              <a:rPr lang="en-US" sz="2000" dirty="0" smtClean="0"/>
              <a:t>do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sabe</a:t>
            </a:r>
            <a:r>
              <a:rPr lang="en-US" sz="2000" dirty="0" smtClean="0"/>
              <a:t>, </a:t>
            </a:r>
            <a:r>
              <a:rPr lang="en-US" sz="2000" dirty="0" err="1" smtClean="0"/>
              <a:t>porém</a:t>
            </a:r>
            <a:r>
              <a:rPr lang="en-US" sz="2000" dirty="0" smtClean="0"/>
              <a:t>, </a:t>
            </a:r>
            <a:r>
              <a:rPr lang="en-US" sz="2000" dirty="0" err="1" smtClean="0"/>
              <a:t>relevando</a:t>
            </a:r>
            <a:r>
              <a:rPr lang="en-US" sz="2000" dirty="0" smtClean="0"/>
              <a:t> a </a:t>
            </a:r>
            <a:r>
              <a:rPr lang="en-US" sz="2000" dirty="0" err="1" smtClean="0"/>
              <a:t>atualização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novos</a:t>
            </a:r>
            <a:r>
              <a:rPr lang="en-US" sz="2000" dirty="0" smtClean="0"/>
              <a:t> </a:t>
            </a:r>
            <a:r>
              <a:rPr lang="en-US" sz="2000" dirty="0" err="1" smtClean="0"/>
              <a:t>atos</a:t>
            </a:r>
            <a:r>
              <a:rPr lang="en-US" sz="2000" dirty="0" smtClean="0"/>
              <a:t> </a:t>
            </a:r>
            <a:r>
              <a:rPr lang="en-US" sz="2000" dirty="0" err="1" smtClean="0"/>
              <a:t>engendrados</a:t>
            </a:r>
            <a:r>
              <a:rPr lang="en-US" sz="2000" dirty="0" smtClean="0"/>
              <a:t> </a:t>
            </a:r>
            <a:r>
              <a:rPr lang="en-US" sz="2000" dirty="0" err="1" smtClean="0"/>
              <a:t>nesse</a:t>
            </a:r>
            <a:r>
              <a:rPr lang="en-US" sz="2000" dirty="0" smtClean="0"/>
              <a:t> </a:t>
            </a:r>
            <a:r>
              <a:rPr lang="en-US" sz="2000" dirty="0" err="1" smtClean="0"/>
              <a:t>ínterim</a:t>
            </a:r>
            <a:r>
              <a:rPr lang="en-US" sz="2000" dirty="0" smtClean="0"/>
              <a:t> </a:t>
            </a:r>
            <a:r>
              <a:rPr lang="en-US" sz="2000" dirty="0" err="1" smtClean="0"/>
              <a:t>já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: “As </a:t>
            </a:r>
            <a:r>
              <a:rPr lang="en-US" sz="2000" dirty="0" err="1" smtClean="0"/>
              <a:t>ideias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nossas</a:t>
            </a:r>
            <a:r>
              <a:rPr lang="en-US" sz="2000" dirty="0" smtClean="0"/>
              <a:t>,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feitos</a:t>
            </a:r>
            <a:r>
              <a:rPr lang="en-US" sz="2000" dirty="0" smtClean="0"/>
              <a:t>”. </a:t>
            </a:r>
            <a:r>
              <a:rPr lang="en-US" sz="2000" dirty="0" err="1" smtClean="0"/>
              <a:t>Há</a:t>
            </a:r>
            <a:r>
              <a:rPr lang="en-US" sz="2000" dirty="0" smtClean="0"/>
              <a:t> um </a:t>
            </a:r>
            <a:r>
              <a:rPr lang="en-US" sz="2000" dirty="0" err="1" smtClean="0"/>
              <a:t>lapso</a:t>
            </a:r>
            <a:r>
              <a:rPr lang="en-US" sz="2000" dirty="0" smtClean="0"/>
              <a:t> </a:t>
            </a:r>
            <a:r>
              <a:rPr lang="en-US" sz="2000" dirty="0" err="1" smtClean="0"/>
              <a:t>essencial</a:t>
            </a:r>
            <a:r>
              <a:rPr lang="en-US" sz="2000" dirty="0" smtClean="0"/>
              <a:t> entre </a:t>
            </a:r>
            <a:r>
              <a:rPr lang="en-US" sz="2000" dirty="0" err="1" smtClean="0"/>
              <a:t>mundo</a:t>
            </a:r>
            <a:r>
              <a:rPr lang="en-US" sz="2000" dirty="0" smtClean="0"/>
              <a:t> e </a:t>
            </a:r>
            <a:r>
              <a:rPr lang="en-US" sz="2000" dirty="0" err="1" smtClean="0"/>
              <a:t>mente</a:t>
            </a:r>
            <a:r>
              <a:rPr lang="en-US" sz="2000" dirty="0" smtClean="0"/>
              <a:t>, </a:t>
            </a:r>
            <a:r>
              <a:rPr lang="en-US" sz="2000" dirty="0" err="1" smtClean="0"/>
              <a:t>irreparável</a:t>
            </a:r>
            <a:r>
              <a:rPr lang="en-US" sz="2000" dirty="0" smtClean="0"/>
              <a:t>. Hamlet </a:t>
            </a:r>
            <a:r>
              <a:rPr lang="en-US" sz="2000" dirty="0" err="1" smtClean="0"/>
              <a:t>detém</a:t>
            </a:r>
            <a:r>
              <a:rPr lang="en-US" sz="2000" dirty="0" smtClean="0"/>
              <a:t> um </a:t>
            </a:r>
            <a:r>
              <a:rPr lang="en-US" sz="2000" dirty="0" err="1" smtClean="0"/>
              <a:t>poder</a:t>
            </a:r>
            <a:r>
              <a:rPr lang="en-US" sz="2000" dirty="0" smtClean="0"/>
              <a:t> </a:t>
            </a:r>
            <a:r>
              <a:rPr lang="en-US" sz="2000" dirty="0" err="1" smtClean="0"/>
              <a:t>espantoso</a:t>
            </a:r>
            <a:r>
              <a:rPr lang="en-US" sz="2000" dirty="0" smtClean="0"/>
              <a:t> de </a:t>
            </a:r>
            <a:r>
              <a:rPr lang="en-US" sz="2000" dirty="0" err="1" smtClean="0"/>
              <a:t>pensar</a:t>
            </a:r>
            <a:r>
              <a:rPr lang="en-US" sz="2000" dirty="0" smtClean="0"/>
              <a:t> </a:t>
            </a:r>
            <a:r>
              <a:rPr lang="en-US" sz="2000" dirty="0" err="1" smtClean="0"/>
              <a:t>bem</a:t>
            </a:r>
            <a:r>
              <a:rPr lang="en-US" sz="2000" dirty="0" smtClean="0"/>
              <a:t>, </a:t>
            </a:r>
            <a:r>
              <a:rPr lang="en-US" sz="2000" dirty="0" err="1" smtClean="0"/>
              <a:t>porém</a:t>
            </a:r>
            <a:r>
              <a:rPr lang="en-US" sz="2000" dirty="0" smtClean="0"/>
              <a:t> é </a:t>
            </a:r>
            <a:r>
              <a:rPr lang="en-US" sz="2000" dirty="0" err="1" smtClean="0"/>
              <a:t>constrangido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esse</a:t>
            </a:r>
            <a:r>
              <a:rPr lang="en-US" sz="2000" dirty="0" smtClean="0"/>
              <a:t> </a:t>
            </a:r>
            <a:r>
              <a:rPr lang="en-US" sz="2000" dirty="0" err="1" smtClean="0"/>
              <a:t>próprio</a:t>
            </a:r>
            <a:r>
              <a:rPr lang="en-US" sz="2000" dirty="0" smtClean="0"/>
              <a:t> </a:t>
            </a:r>
            <a:r>
              <a:rPr lang="en-US" sz="2000" dirty="0" err="1" smtClean="0"/>
              <a:t>poder</a:t>
            </a:r>
            <a:r>
              <a:rPr lang="en-US" sz="2000" dirty="0" smtClean="0"/>
              <a:t>.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argúcia</a:t>
            </a:r>
            <a:r>
              <a:rPr lang="en-US" sz="2000" dirty="0" smtClean="0"/>
              <a:t> o </a:t>
            </a:r>
            <a:r>
              <a:rPr lang="en-US" sz="2000" dirty="0" err="1" smtClean="0"/>
              <a:t>enclausura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Essa</a:t>
            </a:r>
            <a:r>
              <a:rPr lang="en-US" sz="2000" dirty="0" smtClean="0"/>
              <a:t> </a:t>
            </a:r>
            <a:r>
              <a:rPr lang="en-US" sz="2000" dirty="0" err="1" smtClean="0"/>
              <a:t>notória</a:t>
            </a:r>
            <a:r>
              <a:rPr lang="en-US" sz="2000" dirty="0" smtClean="0"/>
              <a:t> </a:t>
            </a:r>
            <a:r>
              <a:rPr lang="en-US" sz="2000" dirty="0" err="1" smtClean="0"/>
              <a:t>força</a:t>
            </a:r>
            <a:r>
              <a:rPr lang="en-US" sz="2000" dirty="0" smtClean="0"/>
              <a:t> </a:t>
            </a:r>
            <a:r>
              <a:rPr lang="en-US" sz="2000" dirty="0" err="1" smtClean="0"/>
              <a:t>centrífuga</a:t>
            </a:r>
            <a:r>
              <a:rPr lang="en-US" sz="2000" dirty="0" smtClean="0"/>
              <a:t> de </a:t>
            </a:r>
            <a:r>
              <a:rPr lang="en-US" sz="2000" dirty="0" err="1" smtClean="0"/>
              <a:t>construção</a:t>
            </a:r>
            <a:r>
              <a:rPr lang="en-US" sz="2000" dirty="0" smtClean="0"/>
              <a:t> da </a:t>
            </a:r>
            <a:r>
              <a:rPr lang="en-US" sz="2000" dirty="0" err="1" smtClean="0"/>
              <a:t>subjetividade</a:t>
            </a:r>
            <a:r>
              <a:rPr lang="en-US" sz="2000" dirty="0" smtClean="0"/>
              <a:t>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vista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todas</a:t>
            </a:r>
            <a:r>
              <a:rPr lang="en-US" sz="2000" dirty="0" smtClean="0"/>
              <a:t> as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obras</a:t>
            </a:r>
            <a:r>
              <a:rPr lang="en-US" sz="2000" dirty="0" smtClean="0"/>
              <a:t> de Shakespeare.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08000" y="66675"/>
            <a:ext cx="7770813" cy="1371600"/>
          </a:xfrm>
        </p:spPr>
        <p:txBody>
          <a:bodyPr/>
          <a:lstStyle/>
          <a:p>
            <a:r>
              <a:rPr lang="en-US" sz="2400" dirty="0" smtClean="0"/>
              <a:t>Overhearing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5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Opacidade</a:t>
            </a:r>
            <a:r>
              <a:rPr lang="en-US" sz="2400" dirty="0" smtClean="0"/>
              <a:t> </a:t>
            </a:r>
            <a:r>
              <a:rPr lang="en-US" sz="2400" dirty="0" err="1" smtClean="0"/>
              <a:t>Estratégica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Shakespeare </a:t>
            </a:r>
            <a:r>
              <a:rPr lang="en-US" sz="2000" dirty="0" err="1" smtClean="0"/>
              <a:t>seria</a:t>
            </a:r>
            <a:r>
              <a:rPr lang="en-US" sz="2000" dirty="0" smtClean="0"/>
              <a:t> um </a:t>
            </a:r>
            <a:r>
              <a:rPr lang="en-US" sz="2000" dirty="0" err="1" smtClean="0"/>
              <a:t>mestre</a:t>
            </a:r>
            <a:r>
              <a:rPr lang="en-US" sz="2000" dirty="0" smtClean="0"/>
              <a:t> do </a:t>
            </a:r>
            <a:r>
              <a:rPr lang="en-US" sz="2000" dirty="0" err="1" smtClean="0"/>
              <a:t>distanciamento</a:t>
            </a:r>
            <a:r>
              <a:rPr lang="en-US" sz="2000" dirty="0" smtClean="0"/>
              <a:t>. </a:t>
            </a:r>
            <a:r>
              <a:rPr lang="en-US" sz="2000" dirty="0" err="1" smtClean="0"/>
              <a:t>Distanciamento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que</a:t>
            </a:r>
            <a:r>
              <a:rPr lang="en-US" sz="2000" dirty="0" smtClean="0"/>
              <a:t>? Das </a:t>
            </a:r>
            <a:r>
              <a:rPr lang="en-US" sz="2000" dirty="0" err="1" smtClean="0"/>
              <a:t>peças</a:t>
            </a:r>
            <a:r>
              <a:rPr lang="en-US" sz="2000" dirty="0" smtClean="0"/>
              <a:t> de </a:t>
            </a:r>
            <a:r>
              <a:rPr lang="en-US" sz="2000" dirty="0" err="1" smtClean="0"/>
              <a:t>moralidade</a:t>
            </a:r>
            <a:r>
              <a:rPr lang="en-US" sz="2000" dirty="0" smtClean="0"/>
              <a:t> e de </a:t>
            </a:r>
            <a:r>
              <a:rPr lang="en-US" sz="2000" dirty="0" err="1" smtClean="0"/>
              <a:t>cultura</a:t>
            </a:r>
            <a:r>
              <a:rPr lang="en-US" sz="2000" dirty="0" smtClean="0"/>
              <a:t> popular. Da </a:t>
            </a:r>
            <a:r>
              <a:rPr lang="en-US" sz="2000" dirty="0" err="1" smtClean="0"/>
              <a:t>falta</a:t>
            </a:r>
            <a:r>
              <a:rPr lang="en-US" sz="2000" dirty="0" smtClean="0"/>
              <a:t> de </a:t>
            </a:r>
            <a:r>
              <a:rPr lang="en-US" sz="2000" dirty="0" err="1" smtClean="0"/>
              <a:t>sensibilidade</a:t>
            </a:r>
            <a:r>
              <a:rPr lang="en-US" sz="2000" dirty="0" smtClean="0"/>
              <a:t> musical, da </a:t>
            </a:r>
            <a:r>
              <a:rPr lang="en-US" sz="2000" dirty="0" err="1" smtClean="0"/>
              <a:t>linguagem</a:t>
            </a:r>
            <a:r>
              <a:rPr lang="en-US" sz="2000" dirty="0" smtClean="0"/>
              <a:t> </a:t>
            </a:r>
            <a:r>
              <a:rPr lang="en-US" sz="2000" dirty="0" err="1" smtClean="0"/>
              <a:t>grosseira</a:t>
            </a:r>
            <a:r>
              <a:rPr lang="en-US" sz="2000" dirty="0" smtClean="0"/>
              <a:t>, duma </a:t>
            </a:r>
            <a:r>
              <a:rPr lang="en-US" sz="2000" dirty="0" err="1" smtClean="0"/>
              <a:t>métrica</a:t>
            </a:r>
            <a:r>
              <a:rPr lang="en-US" sz="2000" dirty="0" smtClean="0"/>
              <a:t> </a:t>
            </a:r>
            <a:r>
              <a:rPr lang="en-US" sz="2000" dirty="0" err="1" smtClean="0"/>
              <a:t>arrastada</a:t>
            </a:r>
            <a:r>
              <a:rPr lang="en-US" sz="2000" dirty="0" smtClean="0"/>
              <a:t> e </a:t>
            </a:r>
            <a:r>
              <a:rPr lang="en-US" sz="2000" dirty="0" err="1" smtClean="0"/>
              <a:t>declamatória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fingia</a:t>
            </a:r>
            <a:r>
              <a:rPr lang="en-US" sz="2000" dirty="0" smtClean="0"/>
              <a:t> </a:t>
            </a:r>
            <a:r>
              <a:rPr lang="en-US" sz="2000" dirty="0" err="1" smtClean="0"/>
              <a:t>paixão</a:t>
            </a:r>
            <a:r>
              <a:rPr lang="en-US" sz="2000" dirty="0" smtClean="0"/>
              <a:t>. De </a:t>
            </a:r>
            <a:r>
              <a:rPr lang="en-US" sz="2000" dirty="0" err="1" smtClean="0"/>
              <a:t>atores</a:t>
            </a:r>
            <a:r>
              <a:rPr lang="en-US" sz="2000" dirty="0" smtClean="0"/>
              <a:t> </a:t>
            </a:r>
            <a:r>
              <a:rPr lang="en-US" sz="2000" dirty="0" err="1" smtClean="0"/>
              <a:t>amadores</a:t>
            </a:r>
            <a:r>
              <a:rPr lang="en-US" sz="2000" dirty="0" smtClean="0"/>
              <a:t>, etc.</a:t>
            </a:r>
          </a:p>
          <a:p>
            <a:pPr algn="just"/>
            <a:r>
              <a:rPr lang="en-US" sz="2000" dirty="0" err="1" smtClean="0"/>
              <a:t>Porém</a:t>
            </a:r>
            <a:r>
              <a:rPr lang="en-US" sz="2000" dirty="0" smtClean="0"/>
              <a:t>, Shakespeare </a:t>
            </a:r>
            <a:r>
              <a:rPr lang="en-US" sz="2000" dirty="0" err="1" smtClean="0"/>
              <a:t>descobriu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um </a:t>
            </a:r>
            <a:r>
              <a:rPr lang="en-US" sz="2000" dirty="0" err="1" smtClean="0"/>
              <a:t>elemento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aprofundar</a:t>
            </a:r>
            <a:r>
              <a:rPr lang="en-US" sz="2000" dirty="0" smtClean="0"/>
              <a:t> </a:t>
            </a:r>
            <a:r>
              <a:rPr lang="en-US" sz="2000" dirty="0" err="1" smtClean="0"/>
              <a:t>imensamente</a:t>
            </a:r>
            <a:r>
              <a:rPr lang="en-US" sz="2000" dirty="0" smtClean="0"/>
              <a:t> o </a:t>
            </a:r>
            <a:r>
              <a:rPr lang="en-US" sz="2000" dirty="0" err="1" smtClean="0"/>
              <a:t>efeito</a:t>
            </a:r>
            <a:r>
              <a:rPr lang="en-US" sz="2000" dirty="0" smtClean="0"/>
              <a:t> de </a:t>
            </a:r>
            <a:r>
              <a:rPr lang="en-US" sz="2000" dirty="0" err="1" smtClean="0"/>
              <a:t>suas</a:t>
            </a:r>
            <a:r>
              <a:rPr lang="en-US" sz="2000" dirty="0" smtClean="0"/>
              <a:t> </a:t>
            </a:r>
            <a:r>
              <a:rPr lang="en-US" sz="2000" dirty="0" err="1" smtClean="0"/>
              <a:t>peças</a:t>
            </a:r>
            <a:r>
              <a:rPr lang="en-US" sz="2000" dirty="0" smtClean="0"/>
              <a:t>, </a:t>
            </a:r>
            <a:r>
              <a:rPr lang="en-US" sz="2000" dirty="0" err="1" smtClean="0"/>
              <a:t>algo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obstrui</a:t>
            </a:r>
            <a:r>
              <a:rPr lang="en-US" sz="2000" dirty="0" smtClean="0"/>
              <a:t> o </a:t>
            </a:r>
            <a:r>
              <a:rPr lang="en-US" sz="2000" dirty="0" err="1" smtClean="0"/>
              <a:t>raciocínio</a:t>
            </a:r>
            <a:r>
              <a:rPr lang="en-US" sz="2000" dirty="0" smtClean="0"/>
              <a:t> do </a:t>
            </a:r>
            <a:r>
              <a:rPr lang="en-US" sz="2000" dirty="0" err="1" smtClean="0"/>
              <a:t>público</a:t>
            </a:r>
            <a:r>
              <a:rPr lang="en-US" sz="2000" dirty="0" smtClean="0"/>
              <a:t>,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suprimir</a:t>
            </a:r>
            <a:r>
              <a:rPr lang="en-US" sz="2000" dirty="0" smtClean="0"/>
              <a:t> as </a:t>
            </a:r>
            <a:r>
              <a:rPr lang="en-US" sz="2000" dirty="0" err="1" smtClean="0"/>
              <a:t>motivações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princípios</a:t>
            </a:r>
            <a:r>
              <a:rPr lang="en-US" sz="2000" dirty="0" smtClean="0"/>
              <a:t> </a:t>
            </a:r>
            <a:r>
              <a:rPr lang="en-US" sz="2000" dirty="0" err="1" smtClean="0"/>
              <a:t>éticos</a:t>
            </a:r>
            <a:r>
              <a:rPr lang="en-US" sz="2000" dirty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desencadeiam</a:t>
            </a:r>
            <a:r>
              <a:rPr lang="en-US" sz="2000" dirty="0" smtClean="0"/>
              <a:t> as </a:t>
            </a:r>
            <a:r>
              <a:rPr lang="en-US" sz="2000" dirty="0" err="1" smtClean="0"/>
              <a:t>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seguem</a:t>
            </a:r>
            <a:r>
              <a:rPr lang="en-US" sz="2000" dirty="0" smtClean="0"/>
              <a:t>.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de </a:t>
            </a:r>
            <a:r>
              <a:rPr lang="en-US" sz="2000" dirty="0" err="1" smtClean="0"/>
              <a:t>suas</a:t>
            </a:r>
            <a:r>
              <a:rPr lang="en-US" sz="2000" dirty="0" smtClean="0"/>
              <a:t> </a:t>
            </a:r>
            <a:r>
              <a:rPr lang="en-US" sz="2000" dirty="0" err="1" smtClean="0"/>
              <a:t>técnicas</a:t>
            </a:r>
            <a:r>
              <a:rPr lang="en-US" sz="2000" dirty="0" smtClean="0"/>
              <a:t> de </a:t>
            </a:r>
            <a:r>
              <a:rPr lang="en-US" sz="2000" dirty="0" err="1" smtClean="0"/>
              <a:t>distanciamento</a:t>
            </a:r>
            <a:r>
              <a:rPr lang="en-US" sz="2000" dirty="0" smtClean="0"/>
              <a:t>. </a:t>
            </a:r>
            <a:r>
              <a:rPr lang="en-US" sz="2000" dirty="0" err="1" smtClean="0"/>
              <a:t>Vamos</a:t>
            </a:r>
            <a:r>
              <a:rPr lang="en-US" sz="2000" dirty="0" smtClean="0"/>
              <a:t> </a:t>
            </a:r>
            <a:r>
              <a:rPr lang="en-US" sz="2000" dirty="0" err="1" smtClean="0"/>
              <a:t>ver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ela</a:t>
            </a:r>
            <a:r>
              <a:rPr lang="en-US" sz="2000" dirty="0" smtClean="0"/>
              <a:t> opera: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96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Opacidade</a:t>
            </a:r>
            <a:r>
              <a:rPr lang="en-US" sz="2400" dirty="0" smtClean="0"/>
              <a:t> </a:t>
            </a:r>
            <a:r>
              <a:rPr lang="en-US" sz="2400" dirty="0" err="1" smtClean="0"/>
              <a:t>Estratégica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Otelo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A </a:t>
            </a:r>
            <a:r>
              <a:rPr lang="en-US" sz="2000" dirty="0" err="1" smtClean="0"/>
              <a:t>fonte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 err="1" smtClean="0"/>
              <a:t>obra</a:t>
            </a:r>
            <a:r>
              <a:rPr lang="en-US" sz="2000" dirty="0" smtClean="0"/>
              <a:t> </a:t>
            </a:r>
            <a:r>
              <a:rPr lang="en-US" sz="2000" dirty="0" err="1" smtClean="0"/>
              <a:t>Otelo</a:t>
            </a:r>
            <a:r>
              <a:rPr lang="en-US" sz="2000" dirty="0" smtClean="0"/>
              <a:t> é a </a:t>
            </a:r>
            <a:r>
              <a:rPr lang="en-US" sz="2000" dirty="0" err="1" smtClean="0"/>
              <a:t>obra</a:t>
            </a:r>
            <a:r>
              <a:rPr lang="en-US" sz="2000" dirty="0" smtClean="0"/>
              <a:t> </a:t>
            </a:r>
            <a:r>
              <a:rPr lang="en-US" sz="2000" dirty="0" err="1" smtClean="0"/>
              <a:t>homônima</a:t>
            </a:r>
            <a:r>
              <a:rPr lang="en-US" sz="2000" dirty="0" smtClean="0"/>
              <a:t> de </a:t>
            </a:r>
            <a:r>
              <a:rPr lang="en-US" sz="2000" dirty="0" err="1" smtClean="0"/>
              <a:t>Giambattista</a:t>
            </a:r>
            <a:r>
              <a:rPr lang="en-US" sz="2000" dirty="0" smtClean="0"/>
              <a:t> </a:t>
            </a:r>
            <a:r>
              <a:rPr lang="en-US" sz="2000" dirty="0" err="1" smtClean="0"/>
              <a:t>Giraldi</a:t>
            </a:r>
            <a:r>
              <a:rPr lang="en-US" sz="2000" dirty="0" smtClean="0"/>
              <a:t> (</a:t>
            </a:r>
            <a:r>
              <a:rPr lang="en-US" sz="2000" dirty="0" err="1" smtClean="0"/>
              <a:t>conhecido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Cinthio</a:t>
            </a:r>
            <a:r>
              <a:rPr lang="en-US" sz="2000" dirty="0" smtClean="0"/>
              <a:t>)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escreve</a:t>
            </a:r>
            <a:r>
              <a:rPr lang="en-US" sz="2000" dirty="0" smtClean="0"/>
              <a:t>: “</a:t>
            </a:r>
            <a:r>
              <a:rPr lang="en-US" sz="2000" dirty="0" err="1" smtClean="0"/>
              <a:t>Sem</a:t>
            </a:r>
            <a:r>
              <a:rPr lang="en-US" sz="2000" dirty="0" smtClean="0"/>
              <a:t> </a:t>
            </a:r>
            <a:r>
              <a:rPr lang="en-US" sz="2000" dirty="0" err="1" smtClean="0"/>
              <a:t>levar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conta</a:t>
            </a:r>
            <a:r>
              <a:rPr lang="en-US" sz="2000" dirty="0" smtClean="0"/>
              <a:t> a </a:t>
            </a:r>
            <a:r>
              <a:rPr lang="en-US" sz="2000" dirty="0" err="1" smtClean="0"/>
              <a:t>lealdade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tinha</a:t>
            </a:r>
            <a:r>
              <a:rPr lang="en-US" sz="2000" dirty="0" smtClean="0"/>
              <a:t> </a:t>
            </a:r>
            <a:r>
              <a:rPr lang="en-US" sz="2000" dirty="0" err="1" smtClean="0"/>
              <a:t>jurado</a:t>
            </a:r>
            <a:r>
              <a:rPr lang="en-US" sz="2000" dirty="0" smtClean="0"/>
              <a:t> a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esposa</a:t>
            </a:r>
            <a:r>
              <a:rPr lang="en-US" sz="2000" dirty="0" smtClean="0"/>
              <a:t> </a:t>
            </a:r>
            <a:r>
              <a:rPr lang="en-US" sz="2000" dirty="0" err="1" smtClean="0"/>
              <a:t>nem</a:t>
            </a:r>
            <a:r>
              <a:rPr lang="en-US" sz="2000" dirty="0" smtClean="0"/>
              <a:t> a </a:t>
            </a:r>
            <a:r>
              <a:rPr lang="en-US" sz="2000" dirty="0" err="1" smtClean="0"/>
              <a:t>amizade</a:t>
            </a:r>
            <a:r>
              <a:rPr lang="en-US" sz="2000" dirty="0" smtClean="0"/>
              <a:t>, a </a:t>
            </a:r>
            <a:r>
              <a:rPr lang="en-US" sz="2000" dirty="0" err="1" smtClean="0"/>
              <a:t>fidelidade</a:t>
            </a:r>
            <a:r>
              <a:rPr lang="en-US" sz="2000" dirty="0" smtClean="0"/>
              <a:t> e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favores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devia</a:t>
            </a:r>
            <a:r>
              <a:rPr lang="en-US" sz="2000" dirty="0" smtClean="0"/>
              <a:t>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Mouro</a:t>
            </a:r>
            <a:r>
              <a:rPr lang="en-US" sz="2000" dirty="0"/>
              <a:t> </a:t>
            </a:r>
            <a:r>
              <a:rPr lang="en-US" sz="2000" dirty="0" smtClean="0"/>
              <a:t>[…] o </a:t>
            </a:r>
            <a:r>
              <a:rPr lang="en-US" sz="2000" dirty="0" err="1" smtClean="0"/>
              <a:t>perverso</a:t>
            </a:r>
            <a:r>
              <a:rPr lang="en-US" sz="2000" dirty="0" smtClean="0"/>
              <a:t> </a:t>
            </a:r>
            <a:r>
              <a:rPr lang="en-US" sz="2000" dirty="0" err="1" smtClean="0"/>
              <a:t>alferes</a:t>
            </a:r>
            <a:r>
              <a:rPr lang="en-US" sz="2000" dirty="0" smtClean="0"/>
              <a:t> [</a:t>
            </a:r>
            <a:r>
              <a:rPr lang="en-US" sz="2000" dirty="0" err="1" smtClean="0"/>
              <a:t>Iago</a:t>
            </a:r>
            <a:r>
              <a:rPr lang="en-US" sz="2000" dirty="0" smtClean="0"/>
              <a:t>] </a:t>
            </a:r>
            <a:r>
              <a:rPr lang="en-US" sz="2000" dirty="0" err="1" smtClean="0"/>
              <a:t>apaixonou</a:t>
            </a:r>
            <a:r>
              <a:rPr lang="en-US" sz="2000" dirty="0" smtClean="0"/>
              <a:t>-se </a:t>
            </a:r>
            <a:r>
              <a:rPr lang="en-US" sz="2000" dirty="0" err="1" smtClean="0"/>
              <a:t>perdidamente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Desdêmona</a:t>
            </a:r>
            <a:r>
              <a:rPr lang="en-US" sz="2000" dirty="0" smtClean="0"/>
              <a:t> e </a:t>
            </a:r>
            <a:r>
              <a:rPr lang="en-US" sz="2000" dirty="0" err="1" smtClean="0"/>
              <a:t>dirigiu</a:t>
            </a:r>
            <a:r>
              <a:rPr lang="en-US" sz="2000" dirty="0" smtClean="0"/>
              <a:t> </a:t>
            </a: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seus</a:t>
            </a:r>
            <a:r>
              <a:rPr lang="en-US" sz="2000" dirty="0" smtClean="0"/>
              <a:t> </a:t>
            </a:r>
            <a:r>
              <a:rPr lang="en-US" sz="2000" dirty="0" err="1" smtClean="0"/>
              <a:t>pensamentos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a </a:t>
            </a:r>
            <a:r>
              <a:rPr lang="en-US" sz="2000" dirty="0" err="1" smtClean="0"/>
              <a:t>tentativa</a:t>
            </a:r>
            <a:r>
              <a:rPr lang="en-US" sz="2000" dirty="0" smtClean="0"/>
              <a:t> de </a:t>
            </a:r>
            <a:r>
              <a:rPr lang="en-US" sz="2000" dirty="0" err="1" smtClean="0"/>
              <a:t>seduzi</a:t>
            </a:r>
            <a:r>
              <a:rPr lang="en-US" sz="2000" dirty="0" smtClean="0"/>
              <a:t>-la” </a:t>
            </a:r>
          </a:p>
          <a:p>
            <a:pPr algn="just"/>
            <a:r>
              <a:rPr lang="en-US" sz="2000" dirty="0" err="1" smtClean="0"/>
              <a:t>Porém</a:t>
            </a:r>
            <a:r>
              <a:rPr lang="en-US" sz="2000" dirty="0" smtClean="0"/>
              <a:t>, Shakespeare </a:t>
            </a:r>
            <a:r>
              <a:rPr lang="en-US" sz="2000" dirty="0" err="1" smtClean="0"/>
              <a:t>suprime</a:t>
            </a:r>
            <a:r>
              <a:rPr lang="en-US" sz="2000" dirty="0" smtClean="0"/>
              <a:t> </a:t>
            </a:r>
            <a:r>
              <a:rPr lang="en-US" sz="2000" dirty="0" err="1" smtClean="0"/>
              <a:t>essa</a:t>
            </a:r>
            <a:r>
              <a:rPr lang="en-US" sz="2000" dirty="0" smtClean="0"/>
              <a:t> </a:t>
            </a:r>
            <a:r>
              <a:rPr lang="en-US" sz="2000" dirty="0" err="1" smtClean="0"/>
              <a:t>clara</a:t>
            </a:r>
            <a:r>
              <a:rPr lang="en-US" sz="2000" dirty="0" smtClean="0"/>
              <a:t> </a:t>
            </a:r>
            <a:r>
              <a:rPr lang="en-US" sz="2000" dirty="0" err="1" smtClean="0"/>
              <a:t>intenção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Iago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seduzir</a:t>
            </a:r>
            <a:r>
              <a:rPr lang="en-US" sz="2000" dirty="0" smtClean="0"/>
              <a:t> </a:t>
            </a:r>
            <a:r>
              <a:rPr lang="en-US" sz="2000" dirty="0" err="1" smtClean="0"/>
              <a:t>Desdêmona</a:t>
            </a:r>
            <a:r>
              <a:rPr lang="en-US" sz="2000" dirty="0" smtClean="0"/>
              <a:t>, </a:t>
            </a:r>
            <a:r>
              <a:rPr lang="en-US" sz="2000" dirty="0" err="1" smtClean="0"/>
              <a:t>contida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fonte</a:t>
            </a:r>
            <a:r>
              <a:rPr lang="en-US" sz="2000" dirty="0" smtClean="0"/>
              <a:t>. No </a:t>
            </a:r>
            <a:r>
              <a:rPr lang="en-US" sz="2000" dirty="0" err="1" smtClean="0"/>
              <a:t>Otelo</a:t>
            </a:r>
            <a:r>
              <a:rPr lang="en-US" sz="2000" dirty="0" smtClean="0"/>
              <a:t> de Shakespeare, as </a:t>
            </a:r>
            <a:r>
              <a:rPr lang="en-US" sz="2000" dirty="0" err="1" smtClean="0"/>
              <a:t>intenções</a:t>
            </a:r>
            <a:r>
              <a:rPr lang="en-US" sz="2000" dirty="0"/>
              <a:t> </a:t>
            </a:r>
            <a:r>
              <a:rPr lang="en-US" sz="2000" dirty="0" smtClean="0"/>
              <a:t>do </a:t>
            </a:r>
            <a:r>
              <a:rPr lang="en-US" sz="2000" dirty="0" err="1" smtClean="0"/>
              <a:t>ódio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destiladas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várias</a:t>
            </a:r>
            <a:r>
              <a:rPr lang="en-US" sz="2000" dirty="0" smtClean="0"/>
              <a:t> </a:t>
            </a:r>
            <a:r>
              <a:rPr lang="en-US" sz="2000" dirty="0" err="1" smtClean="0"/>
              <a:t>motivações</a:t>
            </a:r>
            <a:r>
              <a:rPr lang="en-US" sz="2000" dirty="0" smtClean="0"/>
              <a:t>, </a:t>
            </a:r>
            <a:r>
              <a:rPr lang="en-US" sz="2000" dirty="0" err="1" smtClean="0"/>
              <a:t>ou</a:t>
            </a:r>
            <a:r>
              <a:rPr lang="en-US" sz="2000" dirty="0" smtClean="0"/>
              <a:t>, </a:t>
            </a:r>
            <a:r>
              <a:rPr lang="en-US" sz="2000" dirty="0" err="1" smtClean="0"/>
              <a:t>até</a:t>
            </a:r>
            <a:r>
              <a:rPr lang="en-US" sz="2000" dirty="0" smtClean="0"/>
              <a:t> </a:t>
            </a:r>
            <a:r>
              <a:rPr lang="en-US" sz="2000" dirty="0" err="1" smtClean="0"/>
              <a:t>mesmo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nenhuma</a:t>
            </a:r>
            <a:r>
              <a:rPr lang="en-US" sz="2000" dirty="0" smtClean="0"/>
              <a:t>: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41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3191" y="0"/>
            <a:ext cx="7770813" cy="1371600"/>
          </a:xfrm>
        </p:spPr>
        <p:txBody>
          <a:bodyPr/>
          <a:lstStyle/>
          <a:p>
            <a:r>
              <a:rPr lang="en-US" sz="2400" dirty="0" err="1" smtClean="0"/>
              <a:t>Opacidade</a:t>
            </a:r>
            <a:r>
              <a:rPr lang="en-US" sz="2400" dirty="0" smtClean="0"/>
              <a:t> </a:t>
            </a:r>
            <a:r>
              <a:rPr lang="en-US" sz="2400" dirty="0" err="1" smtClean="0"/>
              <a:t>Estratégica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Otelo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2841" y="1625432"/>
            <a:ext cx="51468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Iago</a:t>
            </a:r>
            <a:r>
              <a:rPr lang="en-US" dirty="0" smtClean="0"/>
              <a:t>: “</a:t>
            </a:r>
            <a:r>
              <a:rPr lang="en-US" dirty="0" err="1" smtClean="0"/>
              <a:t>Acredito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Cássio</a:t>
            </a:r>
            <a:r>
              <a:rPr lang="en-US" dirty="0" smtClean="0"/>
              <a:t> a </a:t>
            </a:r>
            <a:r>
              <a:rPr lang="en-US" dirty="0" err="1" smtClean="0"/>
              <a:t>ame</a:t>
            </a:r>
            <a:endParaRPr lang="en-US" dirty="0" smtClean="0"/>
          </a:p>
          <a:p>
            <a:r>
              <a:rPr lang="en-US" dirty="0" smtClean="0"/>
              <a:t>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provável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o </a:t>
            </a:r>
            <a:r>
              <a:rPr lang="en-US" dirty="0" err="1" smtClean="0"/>
              <a:t>ame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 o </a:t>
            </a:r>
            <a:r>
              <a:rPr lang="en-US" dirty="0" err="1" smtClean="0"/>
              <a:t>Mouro</a:t>
            </a:r>
            <a:r>
              <a:rPr lang="en-US" dirty="0" smtClean="0"/>
              <a:t>, </a:t>
            </a:r>
            <a:r>
              <a:rPr lang="en-US" dirty="0" err="1" smtClean="0"/>
              <a:t>embora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o </a:t>
            </a:r>
            <a:r>
              <a:rPr lang="en-US" dirty="0" err="1" smtClean="0"/>
              <a:t>suporte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natureza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, </a:t>
            </a:r>
            <a:r>
              <a:rPr lang="en-US" dirty="0" err="1" smtClean="0"/>
              <a:t>amorosa</a:t>
            </a:r>
            <a:r>
              <a:rPr lang="en-US" dirty="0" smtClean="0"/>
              <a:t>, </a:t>
            </a:r>
            <a:r>
              <a:rPr lang="en-US" dirty="0" err="1" smtClean="0"/>
              <a:t>nobre</a:t>
            </a:r>
            <a:endParaRPr lang="en-US" dirty="0" smtClean="0"/>
          </a:p>
          <a:p>
            <a:r>
              <a:rPr lang="en-US" dirty="0" smtClean="0"/>
              <a:t>E </a:t>
            </a:r>
            <a:r>
              <a:rPr lang="en-US" dirty="0" err="1" smtClean="0"/>
              <a:t>ouso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Desdêmona</a:t>
            </a:r>
            <a:endParaRPr lang="en-US" dirty="0" smtClean="0"/>
          </a:p>
          <a:p>
            <a:r>
              <a:rPr lang="en-US" dirty="0" err="1" smtClean="0"/>
              <a:t>Será</a:t>
            </a:r>
            <a:r>
              <a:rPr lang="en-US" dirty="0" smtClean="0"/>
              <a:t>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terno</a:t>
            </a:r>
            <a:r>
              <a:rPr lang="en-US" dirty="0" smtClean="0"/>
              <a:t> </a:t>
            </a:r>
            <a:r>
              <a:rPr lang="en-US" dirty="0" err="1" smtClean="0"/>
              <a:t>marido</a:t>
            </a:r>
            <a:r>
              <a:rPr lang="en-US" dirty="0" smtClean="0"/>
              <a:t>. Mas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a </a:t>
            </a:r>
            <a:r>
              <a:rPr lang="en-US" dirty="0" err="1" smtClean="0"/>
              <a:t>amo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pura</a:t>
            </a:r>
            <a:r>
              <a:rPr lang="en-US" dirty="0" smtClean="0"/>
              <a:t> </a:t>
            </a:r>
            <a:r>
              <a:rPr lang="en-US" dirty="0" err="1" smtClean="0"/>
              <a:t>luxúria</a:t>
            </a:r>
            <a:r>
              <a:rPr lang="en-US" dirty="0" smtClean="0"/>
              <a:t> –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embora</a:t>
            </a:r>
            <a:endParaRPr lang="en-US" dirty="0" smtClean="0"/>
          </a:p>
          <a:p>
            <a:r>
              <a:rPr lang="en-US" dirty="0" err="1" smtClean="0"/>
              <a:t>Confesse</a:t>
            </a:r>
            <a:r>
              <a:rPr lang="en-US" dirty="0" smtClean="0"/>
              <a:t> a culpa </a:t>
            </a:r>
            <a:r>
              <a:rPr lang="en-US" dirty="0" err="1" smtClean="0"/>
              <a:t>desse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pecado</a:t>
            </a:r>
            <a:r>
              <a:rPr lang="en-US" dirty="0" smtClean="0"/>
              <a:t> –</a:t>
            </a:r>
          </a:p>
          <a:p>
            <a:r>
              <a:rPr lang="en-US" dirty="0" smtClean="0"/>
              <a:t>Mas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saciar</a:t>
            </a:r>
            <a:r>
              <a:rPr lang="en-US" dirty="0" smtClean="0"/>
              <a:t> </a:t>
            </a:r>
            <a:r>
              <a:rPr lang="en-US" dirty="0" err="1" smtClean="0"/>
              <a:t>minha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de </a:t>
            </a:r>
            <a:r>
              <a:rPr lang="en-US" dirty="0" err="1" smtClean="0"/>
              <a:t>vingança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tenho</a:t>
            </a:r>
            <a:r>
              <a:rPr lang="en-US" dirty="0" smtClean="0"/>
              <a:t> </a:t>
            </a:r>
            <a:r>
              <a:rPr lang="en-US" dirty="0" err="1" smtClean="0"/>
              <a:t>p´ra</a:t>
            </a:r>
            <a:r>
              <a:rPr lang="en-US" dirty="0" smtClean="0"/>
              <a:t> </a:t>
            </a:r>
            <a:r>
              <a:rPr lang="en-US" dirty="0" err="1" smtClean="0"/>
              <a:t>mim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Mouro</a:t>
            </a:r>
            <a:r>
              <a:rPr lang="en-US" dirty="0" smtClean="0"/>
              <a:t> </a:t>
            </a:r>
            <a:r>
              <a:rPr lang="en-US" dirty="0" err="1" smtClean="0"/>
              <a:t>lascivo</a:t>
            </a:r>
            <a:endParaRPr lang="en-US" dirty="0" smtClean="0"/>
          </a:p>
          <a:p>
            <a:r>
              <a:rPr lang="en-US" dirty="0" err="1" smtClean="0"/>
              <a:t>Saltou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minha</a:t>
            </a:r>
            <a:r>
              <a:rPr lang="en-US" dirty="0" smtClean="0"/>
              <a:t> </a:t>
            </a:r>
            <a:r>
              <a:rPr lang="en-US" dirty="0" err="1" smtClean="0"/>
              <a:t>sela</a:t>
            </a:r>
            <a:r>
              <a:rPr lang="en-US" dirty="0" smtClean="0"/>
              <a:t>, e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pensamento</a:t>
            </a:r>
            <a:endParaRPr lang="en-US" dirty="0" smtClean="0"/>
          </a:p>
          <a:p>
            <a:r>
              <a:rPr lang="en-US" dirty="0" smtClean="0"/>
              <a:t>Como mineral </a:t>
            </a:r>
            <a:r>
              <a:rPr lang="en-US" dirty="0" err="1" smtClean="0"/>
              <a:t>venenoso</a:t>
            </a:r>
            <a:r>
              <a:rPr lang="en-US" dirty="0" smtClean="0"/>
              <a:t>, me </a:t>
            </a:r>
            <a:r>
              <a:rPr lang="en-US" dirty="0" err="1" smtClean="0"/>
              <a:t>corrói</a:t>
            </a:r>
            <a:r>
              <a:rPr lang="en-US" dirty="0" smtClean="0"/>
              <a:t> as </a:t>
            </a:r>
            <a:r>
              <a:rPr lang="en-US" dirty="0" err="1" smtClean="0"/>
              <a:t>entranhas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Opacidade</a:t>
            </a:r>
            <a:r>
              <a:rPr lang="en-US" sz="2400" dirty="0" smtClean="0"/>
              <a:t> </a:t>
            </a:r>
            <a:r>
              <a:rPr lang="en-US" sz="2400" dirty="0" err="1" smtClean="0"/>
              <a:t>Estratégica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O </a:t>
            </a:r>
            <a:r>
              <a:rPr lang="en-US" sz="2000" dirty="0" err="1" smtClean="0"/>
              <a:t>que</a:t>
            </a:r>
            <a:r>
              <a:rPr lang="en-US" sz="2000" dirty="0" smtClean="0"/>
              <a:t> era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motivação</a:t>
            </a:r>
            <a:r>
              <a:rPr lang="en-US" sz="2000" dirty="0" smtClean="0"/>
              <a:t> </a:t>
            </a:r>
            <a:r>
              <a:rPr lang="en-US" sz="2000" dirty="0" err="1" smtClean="0"/>
              <a:t>clara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fonte</a:t>
            </a:r>
            <a:r>
              <a:rPr lang="en-US" sz="2000" dirty="0" smtClean="0"/>
              <a:t> se </a:t>
            </a:r>
            <a:r>
              <a:rPr lang="en-US" sz="2000" dirty="0" err="1" smtClean="0"/>
              <a:t>tornou</a:t>
            </a:r>
            <a:r>
              <a:rPr lang="en-US" sz="2000" dirty="0" smtClean="0"/>
              <a:t> </a:t>
            </a:r>
            <a:r>
              <a:rPr lang="en-US" sz="2000" dirty="0" err="1" smtClean="0"/>
              <a:t>inúmeras</a:t>
            </a:r>
            <a:r>
              <a:rPr lang="en-US" sz="2000" dirty="0" smtClean="0"/>
              <a:t>, </a:t>
            </a:r>
            <a:r>
              <a:rPr lang="en-US" sz="2000" dirty="0" err="1" smtClean="0"/>
              <a:t>sendo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nenhuma</a:t>
            </a:r>
            <a:r>
              <a:rPr lang="en-US" sz="2000" dirty="0" smtClean="0"/>
              <a:t> </a:t>
            </a:r>
            <a:r>
              <a:rPr lang="en-US" sz="2000" dirty="0" err="1" smtClean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totalmente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convincente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Iago</a:t>
            </a:r>
            <a:r>
              <a:rPr lang="en-US" sz="2000" dirty="0" smtClean="0"/>
              <a:t> </a:t>
            </a:r>
            <a:r>
              <a:rPr lang="en-US" sz="2000" dirty="0" err="1" smtClean="0"/>
              <a:t>tente</a:t>
            </a:r>
            <a:r>
              <a:rPr lang="en-US" sz="2000" dirty="0" smtClean="0"/>
              <a:t> </a:t>
            </a:r>
            <a:r>
              <a:rPr lang="en-US" sz="2000" dirty="0" err="1" smtClean="0"/>
              <a:t>justificar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seu</a:t>
            </a:r>
            <a:r>
              <a:rPr lang="en-US" sz="2000" dirty="0" smtClean="0"/>
              <a:t> </a:t>
            </a:r>
            <a:r>
              <a:rPr lang="en-US" sz="2000" dirty="0" err="1" smtClean="0"/>
              <a:t>ódio</a:t>
            </a:r>
            <a:r>
              <a:rPr lang="en-US" sz="2000" dirty="0" smtClean="0"/>
              <a:t>, </a:t>
            </a:r>
            <a:r>
              <a:rPr lang="en-US" sz="2000" dirty="0" err="1" smtClean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nítida</a:t>
            </a:r>
            <a:r>
              <a:rPr lang="en-US" sz="2000" dirty="0" smtClean="0"/>
              <a:t> a </a:t>
            </a:r>
            <a:r>
              <a:rPr lang="en-US" sz="2000" dirty="0" err="1" smtClean="0"/>
              <a:t>fraqueza</a:t>
            </a:r>
            <a:r>
              <a:rPr lang="en-US" sz="2000" dirty="0" smtClean="0"/>
              <a:t> de um </a:t>
            </a:r>
            <a:r>
              <a:rPr lang="en-US" sz="2000" dirty="0" err="1" smtClean="0"/>
              <a:t>princípio</a:t>
            </a:r>
            <a:r>
              <a:rPr lang="en-US" sz="2000" dirty="0" smtClean="0"/>
              <a:t> cabal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motiva</a:t>
            </a:r>
            <a:r>
              <a:rPr lang="en-US" sz="2000" dirty="0" smtClean="0"/>
              <a:t>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ação</a:t>
            </a:r>
            <a:r>
              <a:rPr lang="en-US" sz="2000" dirty="0" smtClean="0"/>
              <a:t>. </a:t>
            </a:r>
            <a:r>
              <a:rPr lang="en-US" sz="2000" dirty="0" err="1" smtClean="0"/>
              <a:t>Daí</a:t>
            </a:r>
            <a:r>
              <a:rPr lang="en-US" sz="2000" dirty="0" smtClean="0"/>
              <a:t> o </a:t>
            </a:r>
            <a:r>
              <a:rPr lang="en-US" sz="2000" dirty="0" err="1" smtClean="0"/>
              <a:t>feliz</a:t>
            </a:r>
            <a:r>
              <a:rPr lang="en-US" sz="2000" dirty="0" smtClean="0"/>
              <a:t> </a:t>
            </a:r>
            <a:r>
              <a:rPr lang="en-US" sz="2000" dirty="0" err="1" smtClean="0"/>
              <a:t>comentário</a:t>
            </a:r>
            <a:r>
              <a:rPr lang="en-US" sz="2000" dirty="0" smtClean="0"/>
              <a:t> de Coleridge: “a </a:t>
            </a:r>
            <a:r>
              <a:rPr lang="en-US" sz="2000" dirty="0" err="1" smtClean="0"/>
              <a:t>caça</a:t>
            </a:r>
            <a:r>
              <a:rPr lang="en-US" sz="2000" dirty="0" smtClean="0"/>
              <a:t>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motivo</a:t>
            </a:r>
            <a:r>
              <a:rPr lang="en-US" sz="2000" dirty="0" smtClean="0"/>
              <a:t> com </a:t>
            </a:r>
            <a:r>
              <a:rPr lang="en-US" sz="2000" dirty="0" err="1" smtClean="0"/>
              <a:t>imotivada</a:t>
            </a:r>
            <a:r>
              <a:rPr lang="en-US" sz="2000" dirty="0" smtClean="0"/>
              <a:t> </a:t>
            </a:r>
            <a:r>
              <a:rPr lang="en-US" sz="2000" dirty="0" err="1" smtClean="0"/>
              <a:t>malignidade</a:t>
            </a:r>
            <a:r>
              <a:rPr lang="en-US" sz="2000" dirty="0" smtClean="0"/>
              <a:t>.” </a:t>
            </a:r>
          </a:p>
          <a:p>
            <a:pPr algn="just"/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desvendado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/>
              <a:t> </a:t>
            </a:r>
            <a:r>
              <a:rPr lang="en-US" sz="2000" dirty="0" smtClean="0"/>
              <a:t>o </a:t>
            </a:r>
            <a:r>
              <a:rPr lang="en-US" sz="2000" dirty="0" err="1" smtClean="0"/>
              <a:t>terrível</a:t>
            </a:r>
            <a:r>
              <a:rPr lang="en-US" sz="2000" dirty="0" smtClean="0"/>
              <a:t> </a:t>
            </a:r>
            <a:r>
              <a:rPr lang="en-US" sz="2000" dirty="0" err="1" smtClean="0"/>
              <a:t>arquiteto</a:t>
            </a:r>
            <a:r>
              <a:rPr lang="en-US" sz="2000" dirty="0" smtClean="0"/>
              <a:t> de </a:t>
            </a:r>
            <a:r>
              <a:rPr lang="en-US" sz="2000" dirty="0" err="1" smtClean="0"/>
              <a:t>toda</a:t>
            </a:r>
            <a:r>
              <a:rPr lang="en-US" sz="2000" dirty="0" smtClean="0"/>
              <a:t> a </a:t>
            </a:r>
            <a:r>
              <a:rPr lang="en-US" sz="2000" dirty="0" err="1" smtClean="0"/>
              <a:t>tragédia</a:t>
            </a:r>
            <a:r>
              <a:rPr lang="en-US" sz="2000" dirty="0" smtClean="0"/>
              <a:t> </a:t>
            </a:r>
            <a:r>
              <a:rPr lang="en-US" sz="2000" dirty="0" err="1" smtClean="0"/>
              <a:t>desenrolada</a:t>
            </a:r>
            <a:r>
              <a:rPr lang="en-US" sz="2000" dirty="0" smtClean="0"/>
              <a:t>, </a:t>
            </a:r>
            <a:r>
              <a:rPr lang="en-US" sz="2000" dirty="0" err="1" smtClean="0"/>
              <a:t>Iago</a:t>
            </a:r>
            <a:r>
              <a:rPr lang="en-US" sz="2000" dirty="0" smtClean="0"/>
              <a:t>,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última</a:t>
            </a:r>
            <a:r>
              <a:rPr lang="en-US" sz="2000" dirty="0" smtClean="0"/>
              <a:t> e cruel </a:t>
            </a:r>
            <a:r>
              <a:rPr lang="en-US" sz="2000" dirty="0" err="1" smtClean="0"/>
              <a:t>frase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peça</a:t>
            </a:r>
            <a:r>
              <a:rPr lang="en-US" sz="2000" dirty="0" smtClean="0"/>
              <a:t> </a:t>
            </a:r>
            <a:r>
              <a:rPr lang="en-US" sz="2000" dirty="0" err="1" smtClean="0"/>
              <a:t>declara</a:t>
            </a:r>
            <a:r>
              <a:rPr lang="en-US" sz="2000" dirty="0" smtClean="0"/>
              <a:t>: “</a:t>
            </a:r>
            <a:r>
              <a:rPr lang="en-US" sz="2000" dirty="0" err="1" smtClean="0"/>
              <a:t>Não</a:t>
            </a:r>
            <a:r>
              <a:rPr lang="en-US" sz="2000" dirty="0" smtClean="0"/>
              <a:t> me </a:t>
            </a:r>
            <a:r>
              <a:rPr lang="en-US" sz="2000" dirty="0" err="1" smtClean="0"/>
              <a:t>pergunteis</a:t>
            </a:r>
            <a:r>
              <a:rPr lang="en-US" sz="2000" dirty="0" smtClean="0"/>
              <a:t> nada. 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sabeis</a:t>
            </a:r>
            <a:r>
              <a:rPr lang="en-US" sz="2000" dirty="0" smtClean="0"/>
              <a:t>, </a:t>
            </a:r>
            <a:r>
              <a:rPr lang="en-US" sz="2000" dirty="0" err="1" smtClean="0"/>
              <a:t>sabeis</a:t>
            </a:r>
            <a:r>
              <a:rPr lang="en-US" sz="2000" dirty="0" smtClean="0"/>
              <a:t>. De agora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diante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direi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nenhuma</a:t>
            </a:r>
            <a:r>
              <a:rPr lang="en-US" sz="2000" dirty="0" smtClean="0"/>
              <a:t> </a:t>
            </a:r>
            <a:r>
              <a:rPr lang="en-US" sz="2000" dirty="0" err="1" smtClean="0"/>
              <a:t>palavra</a:t>
            </a:r>
            <a:r>
              <a:rPr lang="en-US" sz="2000" dirty="0" smtClean="0"/>
              <a:t>.” A </a:t>
            </a:r>
            <a:r>
              <a:rPr lang="en-US" sz="2000" dirty="0" err="1" smtClean="0"/>
              <a:t>opacidade</a:t>
            </a:r>
            <a:r>
              <a:rPr lang="en-US" sz="2000" dirty="0" smtClean="0"/>
              <a:t> do </a:t>
            </a:r>
            <a:r>
              <a:rPr lang="en-US" sz="2000" dirty="0" err="1" smtClean="0"/>
              <a:t>motivo</a:t>
            </a:r>
            <a:r>
              <a:rPr lang="en-US" sz="2000" dirty="0" smtClean="0"/>
              <a:t> </a:t>
            </a:r>
            <a:r>
              <a:rPr lang="en-US" sz="2000" dirty="0" err="1" smtClean="0"/>
              <a:t>será</a:t>
            </a:r>
            <a:r>
              <a:rPr lang="en-US" sz="2000" dirty="0" smtClean="0"/>
              <a:t> um </a:t>
            </a:r>
            <a:r>
              <a:rPr lang="en-US" sz="2000" dirty="0" err="1" smtClean="0"/>
              <a:t>elemento</a:t>
            </a:r>
            <a:r>
              <a:rPr lang="en-US" sz="2000" dirty="0" smtClean="0"/>
              <a:t> </a:t>
            </a:r>
            <a:r>
              <a:rPr lang="en-US" sz="2000" dirty="0" err="1" smtClean="0"/>
              <a:t>retórico</a:t>
            </a:r>
            <a:r>
              <a:rPr lang="en-US" sz="2000" dirty="0" smtClean="0"/>
              <a:t> </a:t>
            </a:r>
            <a:r>
              <a:rPr lang="en-US" sz="2000" dirty="0" err="1" smtClean="0"/>
              <a:t>usado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todas</a:t>
            </a:r>
            <a:r>
              <a:rPr lang="en-US" sz="2000" dirty="0" smtClean="0"/>
              <a:t> as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tragédias</a:t>
            </a:r>
            <a:r>
              <a:rPr lang="en-US" sz="2000" dirty="0" smtClean="0"/>
              <a:t> de Shakespeare.</a:t>
            </a:r>
          </a:p>
        </p:txBody>
      </p:sp>
    </p:spTree>
    <p:extLst>
      <p:ext uri="{BB962C8B-B14F-4D97-AF65-F5344CB8AC3E}">
        <p14:creationId xmlns:p14="http://schemas.microsoft.com/office/powerpoint/2010/main" val="39102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4500"/>
            <a:ext cx="7770813" cy="1371600"/>
          </a:xfrm>
        </p:spPr>
        <p:txBody>
          <a:bodyPr/>
          <a:lstStyle/>
          <a:p>
            <a:r>
              <a:rPr lang="en-US" sz="2400" dirty="0" err="1" smtClean="0"/>
              <a:t>Conclusão</a:t>
            </a:r>
            <a:r>
              <a:rPr lang="en-US" sz="2400" dirty="0" smtClean="0"/>
              <a:t>: Shakespeare e o </a:t>
            </a:r>
            <a:r>
              <a:rPr lang="pt-BR" sz="2400" dirty="0" smtClean="0">
                <a:effectLst/>
              </a:rPr>
              <a:t>δα</a:t>
            </a:r>
            <a:r>
              <a:rPr lang="pt-BR" sz="2400" dirty="0" err="1" smtClean="0">
                <a:effectLst/>
              </a:rPr>
              <a:t>ίμων</a:t>
            </a:r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ouvimos</a:t>
            </a:r>
            <a:r>
              <a:rPr lang="en-US" dirty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torna</a:t>
            </a:r>
            <a:r>
              <a:rPr lang="en-US" dirty="0" smtClean="0"/>
              <a:t> um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imortal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r>
              <a:rPr lang="en-US" dirty="0" smtClean="0"/>
              <a:t> de articular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particular com a </a:t>
            </a:r>
            <a:r>
              <a:rPr lang="en-US" dirty="0" err="1" smtClean="0"/>
              <a:t>universalidade</a:t>
            </a:r>
            <a:r>
              <a:rPr lang="en-US" dirty="0" smtClean="0"/>
              <a:t> da </a:t>
            </a:r>
            <a:r>
              <a:rPr lang="en-US" dirty="0" err="1" smtClean="0"/>
              <a:t>condição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Shakespeare fez disso um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ubíquo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: </a:t>
            </a:r>
            <a:r>
              <a:rPr lang="en-US" dirty="0" err="1" smtClean="0"/>
              <a:t>vê</a:t>
            </a:r>
            <a:r>
              <a:rPr lang="en-US" dirty="0" smtClean="0"/>
              <a:t>-se um </a:t>
            </a:r>
            <a:r>
              <a:rPr lang="en-US" dirty="0" err="1" smtClean="0"/>
              <a:t>contínuo</a:t>
            </a:r>
            <a:r>
              <a:rPr lang="en-US" dirty="0" smtClean="0"/>
              <a:t> </a:t>
            </a:r>
            <a:r>
              <a:rPr lang="en-US" dirty="0" err="1" smtClean="0"/>
              <a:t>entrelaçamento</a:t>
            </a:r>
            <a:r>
              <a:rPr lang="en-US" dirty="0" smtClean="0"/>
              <a:t> do </a:t>
            </a:r>
            <a:r>
              <a:rPr lang="en-US" dirty="0" err="1" smtClean="0"/>
              <a:t>sagrado</a:t>
            </a:r>
            <a:r>
              <a:rPr lang="en-US" dirty="0" smtClean="0"/>
              <a:t> com o </a:t>
            </a:r>
            <a:r>
              <a:rPr lang="en-US" dirty="0" err="1" smtClean="0"/>
              <a:t>profano</a:t>
            </a:r>
            <a:r>
              <a:rPr lang="en-US" dirty="0" smtClean="0"/>
              <a:t>, </a:t>
            </a:r>
            <a:r>
              <a:rPr lang="en-US" dirty="0" err="1" smtClean="0"/>
              <a:t>cotidiano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místico</a:t>
            </a:r>
            <a:r>
              <a:rPr lang="en-US" dirty="0" smtClean="0"/>
              <a:t>, </a:t>
            </a:r>
            <a:r>
              <a:rPr lang="en-US" dirty="0" err="1" smtClean="0"/>
              <a:t>concretude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sonho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poderes</a:t>
            </a:r>
            <a:r>
              <a:rPr lang="en-US" dirty="0" smtClean="0"/>
              <a:t> </a:t>
            </a:r>
            <a:r>
              <a:rPr lang="en-US" dirty="0" err="1" smtClean="0"/>
              <a:t>sobrenaturais</a:t>
            </a:r>
            <a:r>
              <a:rPr lang="en-US" dirty="0" smtClean="0"/>
              <a:t> da </a:t>
            </a:r>
            <a:r>
              <a:rPr lang="en-US" dirty="0" err="1" smtClean="0"/>
              <a:t>imaginação</a:t>
            </a:r>
            <a:r>
              <a:rPr lang="en-US" dirty="0" smtClean="0"/>
              <a:t> e da </a:t>
            </a:r>
            <a:r>
              <a:rPr lang="en-US" dirty="0" err="1" smtClean="0"/>
              <a:t>inspiração</a:t>
            </a:r>
            <a:r>
              <a:rPr lang="en-US" dirty="0" smtClean="0"/>
              <a:t> </a:t>
            </a:r>
            <a:r>
              <a:rPr lang="en-US" dirty="0" err="1" smtClean="0"/>
              <a:t>dramática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explorados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vale a </a:t>
            </a:r>
            <a:r>
              <a:rPr lang="en-US" dirty="0" err="1" smtClean="0"/>
              <a:t>pena</a:t>
            </a:r>
            <a:r>
              <a:rPr lang="en-US" dirty="0" smtClean="0"/>
              <a:t> </a:t>
            </a:r>
            <a:r>
              <a:rPr lang="en-US" dirty="0" err="1" smtClean="0"/>
              <a:t>fazermos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pequena</a:t>
            </a:r>
            <a:r>
              <a:rPr lang="en-US" dirty="0" smtClean="0"/>
              <a:t> </a:t>
            </a:r>
            <a:r>
              <a:rPr lang="en-US" dirty="0" err="1" smtClean="0"/>
              <a:t>visita</a:t>
            </a:r>
            <a:r>
              <a:rPr lang="en-US" dirty="0" smtClean="0"/>
              <a:t> a </a:t>
            </a:r>
            <a:r>
              <a:rPr lang="en-US" dirty="0" err="1" smtClean="0"/>
              <a:t>Platão</a:t>
            </a:r>
            <a:r>
              <a:rPr lang="en-US" dirty="0" smtClean="0"/>
              <a:t>…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1579" y="442159"/>
            <a:ext cx="7770813" cy="1371600"/>
          </a:xfrm>
        </p:spPr>
        <p:txBody>
          <a:bodyPr/>
          <a:lstStyle/>
          <a:p>
            <a:r>
              <a:rPr lang="en-US" sz="2400" dirty="0" smtClean="0"/>
              <a:t>Shakespeare e o </a:t>
            </a:r>
            <a:r>
              <a:rPr lang="pt-BR" sz="2400" dirty="0" err="1" smtClean="0">
                <a:effectLst/>
              </a:rPr>
              <a:t>δ</a:t>
            </a:r>
            <a:r>
              <a:rPr lang="pt-BR" sz="2400" dirty="0" smtClean="0">
                <a:effectLst/>
              </a:rPr>
              <a:t>α</a:t>
            </a:r>
            <a:r>
              <a:rPr lang="pt-BR" sz="2400" dirty="0" err="1" smtClean="0">
                <a:effectLst/>
              </a:rPr>
              <a:t>ίμων</a:t>
            </a:r>
            <a:r>
              <a:rPr lang="pt-BR" sz="5400" dirty="0">
                <a:effectLst/>
              </a:rPr>
              <a:t/>
            </a:r>
            <a:br>
              <a:rPr lang="pt-BR" sz="5400" dirty="0">
                <a:effectLst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56105" y="1213346"/>
            <a:ext cx="6804526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Trecho da obra Simpósio de Platão: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203a </a:t>
            </a:r>
            <a:r>
              <a:rPr lang="pt-BR" dirty="0"/>
              <a:t>- “O </a:t>
            </a:r>
            <a:r>
              <a:rPr lang="pt-BR" dirty="0" err="1"/>
              <a:t>Daemon</a:t>
            </a:r>
            <a:r>
              <a:rPr lang="pt-BR" dirty="0"/>
              <a:t> interpreta e leva aos homens o que é próprio dos seres-humanos e traz aos homens o que é próprio dos deuses. As orações e os sacrifícios de uns, os mandamentos de outros e as recompensas pelos sacrifícios! </a:t>
            </a:r>
            <a:r>
              <a:rPr lang="pt-BR" dirty="0" smtClean="0"/>
              <a:t>Situado entre uns e outros, preenche este espaço intermédio, de maneira a manter unidas estas duas partes de um todo. </a:t>
            </a:r>
            <a:r>
              <a:rPr lang="pt-BR" dirty="0"/>
              <a:t>É dele que procede a arte divinatória, bem como, as artes sacerdotais relativas aos sacrifícios, às iniciações, aos encantamentos e a toda magia em geral. Os deuses não se aproximam dos homens, e é por intermédio deste </a:t>
            </a:r>
            <a:r>
              <a:rPr lang="pt-BR" dirty="0" err="1"/>
              <a:t>Daemon</a:t>
            </a:r>
            <a:r>
              <a:rPr lang="pt-BR" dirty="0"/>
              <a:t> que os deuses estabelecem comunicação com os homens, seja durante a vigília, seja durante o sono. O homem que conhece estas coisas é de caráter </a:t>
            </a:r>
            <a:r>
              <a:rPr lang="pt-BR" dirty="0" err="1"/>
              <a:t>daemoniaco</a:t>
            </a:r>
            <a:r>
              <a:rPr lang="pt-BR" dirty="0"/>
              <a:t>, inspirado, enquanto o homem que tem engenho para fazer outra coisa, arte ou ofício, não passa de um artífice. Os </a:t>
            </a:r>
            <a:r>
              <a:rPr lang="pt-BR" dirty="0" err="1"/>
              <a:t>Daemons</a:t>
            </a:r>
            <a:r>
              <a:rPr lang="pt-BR" dirty="0"/>
              <a:t> são em grande número, de muitas espécies e, um deles, é Eros.”</a:t>
            </a:r>
          </a:p>
        </p:txBody>
      </p:sp>
    </p:spTree>
    <p:extLst>
      <p:ext uri="{BB962C8B-B14F-4D97-AF65-F5344CB8AC3E}">
        <p14:creationId xmlns:p14="http://schemas.microsoft.com/office/powerpoint/2010/main" val="20498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Shakespeare e o </a:t>
            </a:r>
            <a:r>
              <a:rPr lang="pt-BR" sz="2400" dirty="0" err="1" smtClean="0">
                <a:effectLst/>
              </a:rPr>
              <a:t>δ</a:t>
            </a:r>
            <a:r>
              <a:rPr lang="pt-BR" sz="2400" dirty="0" smtClean="0">
                <a:effectLst/>
              </a:rPr>
              <a:t>α</a:t>
            </a:r>
            <a:r>
              <a:rPr lang="pt-BR" sz="2400" dirty="0" err="1" smtClean="0">
                <a:effectLst/>
              </a:rPr>
              <a:t>ίμων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Shakespeare </a:t>
            </a:r>
            <a:r>
              <a:rPr lang="en-US" dirty="0" err="1" smtClean="0"/>
              <a:t>detém</a:t>
            </a:r>
            <a:r>
              <a:rPr lang="en-US" dirty="0" smtClean="0"/>
              <a:t>,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obra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plena </a:t>
            </a:r>
            <a:r>
              <a:rPr lang="en-US" dirty="0" err="1" smtClean="0"/>
              <a:t>consciência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transcendente</a:t>
            </a:r>
            <a:r>
              <a:rPr lang="en-US" dirty="0" smtClean="0"/>
              <a:t>, </a:t>
            </a:r>
            <a:r>
              <a:rPr lang="en-US" dirty="0" err="1" smtClean="0"/>
              <a:t>mágica</a:t>
            </a:r>
            <a:r>
              <a:rPr lang="en-US" dirty="0" smtClean="0"/>
              <a:t>, a </a:t>
            </a:r>
            <a:r>
              <a:rPr lang="en-US" dirty="0" err="1" smtClean="0"/>
              <a:t>ponto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abandoná</a:t>
            </a:r>
            <a:r>
              <a:rPr lang="en-US" dirty="0" smtClean="0"/>
              <a:t>-la a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prazer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Próspero</a:t>
            </a:r>
            <a:r>
              <a:rPr lang="en-US" dirty="0" smtClean="0"/>
              <a:t>,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mago</a:t>
            </a:r>
            <a:r>
              <a:rPr lang="en-US" dirty="0" smtClean="0"/>
              <a:t>,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quebrar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varinha</a:t>
            </a:r>
            <a:r>
              <a:rPr lang="en-US" dirty="0" smtClean="0"/>
              <a:t> </a:t>
            </a:r>
            <a:r>
              <a:rPr lang="en-US" dirty="0" err="1" smtClean="0"/>
              <a:t>mágica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A </a:t>
            </a:r>
            <a:r>
              <a:rPr lang="en-US" dirty="0" err="1" smtClean="0"/>
              <a:t>Tempestade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Porém</a:t>
            </a:r>
            <a:r>
              <a:rPr lang="en-US" dirty="0" smtClean="0"/>
              <a:t>,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tempo, </a:t>
            </a:r>
            <a:r>
              <a:rPr lang="en-US" dirty="0" err="1" smtClean="0"/>
              <a:t>retrata</a:t>
            </a:r>
            <a:r>
              <a:rPr lang="en-US" dirty="0" smtClean="0"/>
              <a:t> a </a:t>
            </a:r>
            <a:r>
              <a:rPr lang="en-US" dirty="0" err="1" smtClean="0"/>
              <a:t>realidade</a:t>
            </a:r>
            <a:r>
              <a:rPr lang="en-US" dirty="0" smtClean="0"/>
              <a:t> </a:t>
            </a:r>
            <a:r>
              <a:rPr lang="en-US" dirty="0" err="1" smtClean="0"/>
              <a:t>nua</a:t>
            </a:r>
            <a:r>
              <a:rPr lang="en-US" dirty="0" smtClean="0"/>
              <a:t> e </a:t>
            </a:r>
            <a:r>
              <a:rPr lang="en-US" dirty="0" err="1" smtClean="0"/>
              <a:t>crua</a:t>
            </a:r>
            <a:r>
              <a:rPr lang="en-US" dirty="0" smtClean="0"/>
              <a:t> das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profissões</a:t>
            </a:r>
            <a:r>
              <a:rPr lang="en-US" dirty="0" smtClean="0"/>
              <a:t>, da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campestre</a:t>
            </a:r>
            <a:r>
              <a:rPr lang="en-US" dirty="0" smtClean="0"/>
              <a:t>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infância</a:t>
            </a:r>
            <a:r>
              <a:rPr lang="en-US" dirty="0" smtClean="0"/>
              <a:t>, e da </a:t>
            </a:r>
            <a:r>
              <a:rPr lang="en-US" dirty="0" err="1" smtClean="0"/>
              <a:t>linguagem</a:t>
            </a:r>
            <a:r>
              <a:rPr lang="en-US" dirty="0" smtClean="0"/>
              <a:t> popular,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meandro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Shakespeare e </a:t>
            </a:r>
            <a:r>
              <a:rPr lang="en-US" sz="2400" dirty="0" smtClean="0"/>
              <a:t>o </a:t>
            </a:r>
            <a:r>
              <a:rPr lang="pt-BR" sz="2400" dirty="0" err="1" smtClean="0">
                <a:effectLst/>
              </a:rPr>
              <a:t>δ</a:t>
            </a:r>
            <a:r>
              <a:rPr lang="pt-BR" sz="2400" dirty="0" smtClean="0">
                <a:effectLst/>
              </a:rPr>
              <a:t>α</a:t>
            </a:r>
            <a:r>
              <a:rPr lang="pt-BR" sz="2400" dirty="0" err="1" smtClean="0">
                <a:effectLst/>
              </a:rPr>
              <a:t>ίμων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 smtClean="0"/>
              <a:t>teatro apresenta dois </a:t>
            </a:r>
            <a:r>
              <a:rPr lang="pt-BR" dirty="0"/>
              <a:t>elementos complementares: uma mágica guiada pela imaginação, que faz a todos </a:t>
            </a:r>
            <a:r>
              <a:rPr lang="pt-BR" dirty="0" smtClean="0"/>
              <a:t>transcenderem </a:t>
            </a:r>
            <a:r>
              <a:rPr lang="pt-BR" dirty="0"/>
              <a:t>às coerções da realidade, e o outro, totalmente humano que tem a ver com os trabalhos duros </a:t>
            </a:r>
            <a:r>
              <a:rPr lang="pt-BR" dirty="0" smtClean="0"/>
              <a:t>e com </a:t>
            </a:r>
            <a:r>
              <a:rPr lang="pt-BR" dirty="0"/>
              <a:t>a transformação do mundo </a:t>
            </a:r>
            <a:r>
              <a:rPr lang="pt-BR" dirty="0" smtClean="0"/>
              <a:t>real.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/>
              <a:t>presença</a:t>
            </a:r>
            <a:r>
              <a:rPr lang="en-US" dirty="0"/>
              <a:t> do </a:t>
            </a:r>
            <a:r>
              <a:rPr lang="en-US" dirty="0" err="1"/>
              <a:t>comum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do </a:t>
            </a:r>
            <a:r>
              <a:rPr lang="en-US" dirty="0" err="1"/>
              <a:t>extraordinário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chave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entendimento</a:t>
            </a:r>
            <a:r>
              <a:rPr lang="en-US" dirty="0"/>
              <a:t> do </a:t>
            </a:r>
            <a:r>
              <a:rPr lang="en-US" dirty="0" err="1"/>
              <a:t>sucesso</a:t>
            </a:r>
            <a:r>
              <a:rPr lang="en-US" dirty="0"/>
              <a:t> de Shakespeare,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tempo e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hoje</a:t>
            </a:r>
            <a:r>
              <a:rPr lang="en-US" dirty="0"/>
              <a:t>. </a:t>
            </a:r>
            <a:r>
              <a:rPr lang="en-US" dirty="0" err="1"/>
              <a:t>Nunca</a:t>
            </a:r>
            <a:r>
              <a:rPr lang="en-US" dirty="0"/>
              <a:t> a </a:t>
            </a:r>
            <a:r>
              <a:rPr lang="en-US" dirty="0" err="1"/>
              <a:t>porta</a:t>
            </a:r>
            <a:r>
              <a:rPr lang="en-US" dirty="0"/>
              <a:t> da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comum</a:t>
            </a:r>
            <a:r>
              <a:rPr lang="en-US" dirty="0"/>
              <a:t> </a:t>
            </a:r>
            <a:r>
              <a:rPr lang="en-US" dirty="0" err="1"/>
              <a:t>seria</a:t>
            </a:r>
            <a:r>
              <a:rPr lang="en-US" dirty="0"/>
              <a:t> </a:t>
            </a:r>
            <a:r>
              <a:rPr lang="en-US" dirty="0" err="1"/>
              <a:t>fechada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momentos</a:t>
            </a:r>
            <a:r>
              <a:rPr lang="en-US" dirty="0"/>
              <a:t> de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êxtase</a:t>
            </a:r>
            <a:r>
              <a:rPr lang="en-US" dirty="0"/>
              <a:t> </a:t>
            </a:r>
            <a:r>
              <a:rPr lang="en-US" dirty="0" err="1"/>
              <a:t>metafísico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err="1" smtClean="0"/>
              <a:t>Falstaff</a:t>
            </a:r>
            <a:r>
              <a:rPr lang="pt-BR" sz="2400" dirty="0" smtClean="0"/>
              <a:t> e a Vontade de Vida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Primeiro grande personagem de Shakespeare, onde a influência de </a:t>
            </a:r>
            <a:r>
              <a:rPr lang="pt-BR" sz="2000" dirty="0" err="1" smtClean="0"/>
              <a:t>Marlowe</a:t>
            </a:r>
            <a:r>
              <a:rPr lang="pt-BR" sz="2000" dirty="0" smtClean="0"/>
              <a:t> está esmaecida em favor </a:t>
            </a:r>
            <a:r>
              <a:rPr lang="pt-BR" sz="2000" dirty="0" smtClean="0"/>
              <a:t>de um </a:t>
            </a:r>
            <a:r>
              <a:rPr lang="pt-BR" sz="2000" dirty="0" smtClean="0"/>
              <a:t>vitalismo </a:t>
            </a:r>
            <a:r>
              <a:rPr lang="pt-BR" sz="2000" dirty="0" smtClean="0"/>
              <a:t>encontrado </a:t>
            </a:r>
            <a:r>
              <a:rPr lang="pt-BR" sz="2000" dirty="0" smtClean="0"/>
              <a:t>na Mulher de </a:t>
            </a:r>
            <a:r>
              <a:rPr lang="pt-BR" sz="2000" dirty="0" err="1" smtClean="0"/>
              <a:t>Bath</a:t>
            </a:r>
            <a:r>
              <a:rPr lang="pt-BR" sz="2000" dirty="0" smtClean="0"/>
              <a:t> de </a:t>
            </a:r>
            <a:r>
              <a:rPr lang="pt-BR" sz="2000" dirty="0" err="1" smtClean="0"/>
              <a:t>Chaucer</a:t>
            </a:r>
            <a:r>
              <a:rPr lang="pt-BR" sz="2000" dirty="0" smtClean="0"/>
              <a:t>. (</a:t>
            </a:r>
            <a:r>
              <a:rPr lang="pt-BR" sz="2000" dirty="0" err="1" smtClean="0"/>
              <a:t>Canterbury</a:t>
            </a:r>
            <a:r>
              <a:rPr lang="pt-BR" sz="2000" dirty="0" smtClean="0"/>
              <a:t> Tales)</a:t>
            </a:r>
          </a:p>
          <a:p>
            <a:pPr algn="just"/>
            <a:r>
              <a:rPr lang="pt-BR" sz="2000" dirty="0" err="1" smtClean="0"/>
              <a:t>Falstaff</a:t>
            </a:r>
            <a:r>
              <a:rPr lang="pt-BR" sz="2000" dirty="0" smtClean="0"/>
              <a:t> </a:t>
            </a:r>
            <a:r>
              <a:rPr lang="pt-BR" sz="2000" dirty="0"/>
              <a:t>é um Sócrates </a:t>
            </a:r>
            <a:r>
              <a:rPr lang="pt-BR" sz="2000" dirty="0" smtClean="0"/>
              <a:t>cômico; </a:t>
            </a:r>
            <a:r>
              <a:rPr lang="pt-BR" sz="2000" dirty="0"/>
              <a:t>sábio que ao </a:t>
            </a:r>
            <a:r>
              <a:rPr lang="pt-BR" sz="2000" dirty="0" smtClean="0"/>
              <a:t>falar </a:t>
            </a:r>
            <a:r>
              <a:rPr lang="pt-BR" sz="2000" dirty="0"/>
              <a:t>sorri acolhedoramente. </a:t>
            </a:r>
            <a:endParaRPr lang="pt-BR" sz="2000" dirty="0" smtClean="0"/>
          </a:p>
          <a:p>
            <a:pPr algn="just"/>
            <a:r>
              <a:rPr lang="pt-BR" sz="2000" dirty="0"/>
              <a:t>Apreendendo o ceticismo de Montaigne, Shakespeare fez de </a:t>
            </a:r>
            <a:r>
              <a:rPr lang="pt-BR" sz="2000" dirty="0" err="1" smtClean="0"/>
              <a:t>Falstaff</a:t>
            </a:r>
            <a:r>
              <a:rPr lang="pt-BR" sz="2000" dirty="0" smtClean="0"/>
              <a:t> </a:t>
            </a:r>
            <a:r>
              <a:rPr lang="pt-BR" sz="2000" dirty="0"/>
              <a:t>mais do que cético. </a:t>
            </a:r>
            <a:r>
              <a:rPr lang="pt-BR" sz="2000" dirty="0" err="1" smtClean="0"/>
              <a:t>Falstaff</a:t>
            </a:r>
            <a:r>
              <a:rPr lang="pt-BR" sz="2000" dirty="0" smtClean="0"/>
              <a:t> </a:t>
            </a:r>
            <a:r>
              <a:rPr lang="pt-BR" sz="2000" dirty="0"/>
              <a:t>ensina </a:t>
            </a:r>
            <a:r>
              <a:rPr lang="pt-BR" sz="2000" dirty="0" smtClean="0"/>
              <a:t>como livrar-se </a:t>
            </a:r>
            <a:r>
              <a:rPr lang="pt-BR" sz="2000" dirty="0"/>
              <a:t>das amarras da sociedade, porém devota um único vínculo não-livre em sua relação com o seu </a:t>
            </a:r>
            <a:r>
              <a:rPr lang="pt-BR" sz="2000" dirty="0" smtClean="0"/>
              <a:t>pupilo, </a:t>
            </a:r>
            <a:r>
              <a:rPr lang="pt-BR" sz="2000" dirty="0" smtClean="0"/>
              <a:t>príncipe </a:t>
            </a:r>
            <a:r>
              <a:rPr lang="pt-BR" sz="2000" dirty="0"/>
              <a:t>Hal</a:t>
            </a:r>
            <a:r>
              <a:rPr lang="pt-BR" sz="2000" dirty="0" smtClean="0"/>
              <a:t>. Acompanhemos esse </a:t>
            </a:r>
            <a:r>
              <a:rPr lang="pt-BR" sz="2000" dirty="0" smtClean="0"/>
              <a:t>“vitalismo” de </a:t>
            </a:r>
            <a:r>
              <a:rPr lang="pt-BR" sz="2000" dirty="0" smtClean="0"/>
              <a:t>Sir John:</a:t>
            </a: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35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Shakespeare e </a:t>
            </a:r>
            <a:r>
              <a:rPr lang="en-US" sz="2400" dirty="0" smtClean="0"/>
              <a:t>o </a:t>
            </a:r>
            <a:r>
              <a:rPr lang="pt-BR" sz="2400" dirty="0" err="1" smtClean="0">
                <a:effectLst/>
              </a:rPr>
              <a:t>δ</a:t>
            </a:r>
            <a:r>
              <a:rPr lang="pt-BR" sz="2400" dirty="0" smtClean="0">
                <a:effectLst/>
              </a:rPr>
              <a:t>α</a:t>
            </a:r>
            <a:r>
              <a:rPr lang="pt-BR" sz="2400" dirty="0" err="1" smtClean="0">
                <a:effectLst/>
              </a:rPr>
              <a:t>ίμων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É no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platônico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obra</a:t>
            </a:r>
            <a:r>
              <a:rPr lang="en-US" dirty="0" smtClean="0"/>
              <a:t> de Shakespeare é </a:t>
            </a:r>
            <a:r>
              <a:rPr lang="en-US" dirty="0" err="1" smtClean="0"/>
              <a:t>demoníaca</a:t>
            </a:r>
            <a:r>
              <a:rPr lang="en-US" dirty="0" smtClean="0"/>
              <a:t>: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“</a:t>
            </a:r>
            <a:r>
              <a:rPr lang="pt-BR" dirty="0" smtClean="0"/>
              <a:t>Situada </a:t>
            </a:r>
            <a:r>
              <a:rPr lang="pt-BR" dirty="0"/>
              <a:t>entre uns e </a:t>
            </a:r>
            <a:r>
              <a:rPr lang="pt-BR" dirty="0" smtClean="0"/>
              <a:t>outros [mortais e deuses], </a:t>
            </a:r>
            <a:r>
              <a:rPr lang="pt-BR" dirty="0"/>
              <a:t>preenche este espaço intermédio, de maneira a manter unidas estas duas partes de um todo</a:t>
            </a:r>
            <a:r>
              <a:rPr lang="pt-BR" dirty="0" smtClean="0"/>
              <a:t>.”</a:t>
            </a:r>
          </a:p>
          <a:p>
            <a:pPr algn="just"/>
            <a:r>
              <a:rPr lang="pt-BR" dirty="0"/>
              <a:t>Shakespeare caminha através da fronteira da </a:t>
            </a:r>
            <a:r>
              <a:rPr lang="pt-BR" dirty="0" smtClean="0"/>
              <a:t>imaginação, </a:t>
            </a:r>
            <a:r>
              <a:rPr lang="pt-BR" dirty="0"/>
              <a:t>alargando-a, </a:t>
            </a:r>
            <a:r>
              <a:rPr lang="pt-BR" dirty="0" smtClean="0"/>
              <a:t>e </a:t>
            </a:r>
            <a:r>
              <a:rPr lang="pt-BR" dirty="0"/>
              <a:t>sem dúvida </a:t>
            </a:r>
            <a:r>
              <a:rPr lang="pt-BR" dirty="0" smtClean="0"/>
              <a:t>ferindo-a</a:t>
            </a:r>
            <a:r>
              <a:rPr lang="pt-BR" dirty="0"/>
              <a:t>, ao </a:t>
            </a:r>
            <a:r>
              <a:rPr lang="pt-BR" dirty="0" err="1"/>
              <a:t>introjetar</a:t>
            </a:r>
            <a:r>
              <a:rPr lang="pt-BR" dirty="0"/>
              <a:t> </a:t>
            </a:r>
            <a:r>
              <a:rPr lang="pt-BR" dirty="0" smtClean="0"/>
              <a:t>nela a </a:t>
            </a:r>
            <a:r>
              <a:rPr lang="pt-BR" dirty="0"/>
              <a:t>crueza da realidade do </a:t>
            </a:r>
            <a:r>
              <a:rPr lang="pt-BR" dirty="0" smtClean="0"/>
              <a:t>mundo. A sabedoria situa-se a meio termo entre a inspiração e o prosaico.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1451" y="1326383"/>
            <a:ext cx="8631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"Um dia, quando não houver mais Grã-Bretanha, quando não houver mais os Estados Unidos, quando pois, não existir mais a língua inglesa, ainda sim, haverá Shakespeare. Falaremos Shakespeare."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Machado de Assis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162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02902" y="147062"/>
            <a:ext cx="7770813" cy="1371600"/>
          </a:xfrm>
        </p:spPr>
        <p:txBody>
          <a:bodyPr/>
          <a:lstStyle/>
          <a:p>
            <a:r>
              <a:rPr lang="pt-BR" sz="2400" dirty="0" err="1" smtClean="0"/>
              <a:t>Falstaff</a:t>
            </a:r>
            <a:r>
              <a:rPr lang="pt-BR" sz="2400" dirty="0" smtClean="0"/>
              <a:t> e a Vontade de Vida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13915" y="1795123"/>
            <a:ext cx="71946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plena batalha em Henrique IV parte 1, </a:t>
            </a:r>
            <a:r>
              <a:rPr lang="pt-BR" dirty="0" err="1" smtClean="0"/>
              <a:t>Fastalff</a:t>
            </a:r>
            <a:r>
              <a:rPr lang="pt-BR" dirty="0" smtClean="0"/>
              <a:t> se pergunta:</a:t>
            </a:r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“A honra pode restituir uma perna? Não. Ou um braço? Não. Pode acabar com a dor de uma ferida? Não. Então a honra não pode fazer uma cirurgia? Não. O que é a honra? Uma palavra. O que há na palavra “honra”? O que é essa “honra”? Vento. Que pechincha! Quem a tem? Aquele que morreu na quarta-feira. Ele a sente? Não. Ele a ouve? Não. Ela é imperceptível, então? Certo, para os mortos, com certeza. Mas ela não vive com os vivos? Não. Por quê? A calúnia não permitiria. É por isso que não quero nem um pouco dela.”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4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97865"/>
            <a:ext cx="7770813" cy="1371600"/>
          </a:xfrm>
        </p:spPr>
        <p:txBody>
          <a:bodyPr/>
          <a:lstStyle/>
          <a:p>
            <a:r>
              <a:rPr lang="pt-BR" sz="2400" dirty="0" err="1" smtClean="0"/>
              <a:t>Falstaff</a:t>
            </a:r>
            <a:r>
              <a:rPr lang="pt-BR" sz="2400" dirty="0" smtClean="0"/>
              <a:t> e a Vontade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Livre de quase todas as imposições que o cerca, </a:t>
            </a:r>
            <a:r>
              <a:rPr lang="pt-BR" sz="2000" dirty="0" err="1" smtClean="0"/>
              <a:t>Falstaff</a:t>
            </a:r>
            <a:r>
              <a:rPr lang="pt-BR" sz="2000" dirty="0" smtClean="0"/>
              <a:t> sofre do </a:t>
            </a:r>
            <a:r>
              <a:rPr lang="pt-BR" sz="2000" dirty="0" err="1" smtClean="0"/>
              <a:t>récem</a:t>
            </a:r>
            <a:r>
              <a:rPr lang="pt-BR" sz="2000" dirty="0"/>
              <a:t>-</a:t>
            </a:r>
            <a:r>
              <a:rPr lang="pt-BR" sz="2000" dirty="0" smtClean="0"/>
              <a:t>coroado Henrique V, seu aprendiz e protetor Príncipe Hal, uma das falas mais duras de Shakespeare, uma verdadeira sentença de morte:</a:t>
            </a:r>
          </a:p>
          <a:p>
            <a:pPr algn="just"/>
            <a:r>
              <a:rPr lang="pt-BR" sz="2000" dirty="0" smtClean="0"/>
              <a:t>Quando vê o triunfo de Hal em Londres, </a:t>
            </a:r>
            <a:r>
              <a:rPr lang="pt-BR" sz="2000" dirty="0" err="1" smtClean="0"/>
              <a:t>Falstaff</a:t>
            </a:r>
            <a:r>
              <a:rPr lang="pt-BR" sz="2000" dirty="0" smtClean="0"/>
              <a:t> exclama: “Deus te proteja, meu doce menino!”</a:t>
            </a:r>
          </a:p>
          <a:p>
            <a:pPr algn="just"/>
            <a:r>
              <a:rPr lang="pt-BR" sz="2000" dirty="0" smtClean="0"/>
              <a:t>E obtém como resposta: 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456613" y="620988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58567" y="4552483"/>
            <a:ext cx="4983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“Não te conheço, velho,</a:t>
            </a:r>
          </a:p>
          <a:p>
            <a:r>
              <a:rPr lang="pt-BR" dirty="0" smtClean="0"/>
              <a:t>Vai rezar.</a:t>
            </a:r>
          </a:p>
          <a:p>
            <a:r>
              <a:rPr lang="pt-BR" dirty="0" smtClean="0"/>
              <a:t>Como caem mal as cãs a um palhaço bobo!</a:t>
            </a:r>
          </a:p>
          <a:p>
            <a:r>
              <a:rPr lang="pt-BR" dirty="0" smtClean="0"/>
              <a:t>Muito tempo sonhei com um homem destes,</a:t>
            </a:r>
          </a:p>
          <a:p>
            <a:r>
              <a:rPr lang="pt-BR" dirty="0" smtClean="0"/>
              <a:t>Inchado pelos excessos, tão velho, e tão profano;</a:t>
            </a:r>
          </a:p>
          <a:p>
            <a:r>
              <a:rPr lang="pt-BR" dirty="0" smtClean="0"/>
              <a:t>Mas, acordado, renego do meu sonho.”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08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err="1" smtClean="0"/>
              <a:t>Rosalinda</a:t>
            </a:r>
            <a:r>
              <a:rPr lang="pt-BR" sz="2400" dirty="0" smtClean="0"/>
              <a:t> e a Persuasão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err="1" smtClean="0"/>
              <a:t>Rosalinda</a:t>
            </a:r>
            <a:r>
              <a:rPr lang="pt-BR" sz="2000" dirty="0" smtClean="0"/>
              <a:t> é uma das mais talentosas e sábias das heroínas de Shakespeare. No mundo quase utópico de “Como Gostais”, a floresta de </a:t>
            </a:r>
            <a:r>
              <a:rPr lang="pt-BR" sz="2000" dirty="0" err="1" smtClean="0"/>
              <a:t>Arden</a:t>
            </a:r>
            <a:r>
              <a:rPr lang="pt-BR" sz="2000" dirty="0"/>
              <a:t>, sem nenhum </a:t>
            </a:r>
            <a:r>
              <a:rPr lang="pt-BR" sz="2000" dirty="0" smtClean="0"/>
              <a:t>empecilho </a:t>
            </a:r>
            <a:r>
              <a:rPr lang="pt-BR" sz="2000" dirty="0"/>
              <a:t>à sua liberdade, </a:t>
            </a:r>
            <a:r>
              <a:rPr lang="pt-BR" sz="2000" dirty="0" err="1"/>
              <a:t>Rosalinda</a:t>
            </a:r>
            <a:r>
              <a:rPr lang="pt-BR" sz="2000" dirty="0"/>
              <a:t> realizará todos os seus intentos, mostrando-nos o poder exorbitante da persuasão.</a:t>
            </a:r>
          </a:p>
          <a:p>
            <a:pPr algn="just"/>
            <a:r>
              <a:rPr lang="pt-BR" sz="2000" dirty="0" err="1" smtClean="0"/>
              <a:t>Rosalinda</a:t>
            </a:r>
            <a:r>
              <a:rPr lang="pt-BR" sz="2000" dirty="0" smtClean="0"/>
              <a:t> está muito acima de Orlando na escala social e em inteligência, porém, escolhendo-o como parceiro, propõe-se a ensiná-lo como cortejá-la. (disfarçada de </a:t>
            </a:r>
            <a:r>
              <a:rPr lang="pt-BR" sz="2000" dirty="0" err="1" smtClean="0"/>
              <a:t>Ganimedes</a:t>
            </a:r>
            <a:r>
              <a:rPr lang="pt-BR" sz="2000" dirty="0" smtClean="0"/>
              <a:t>). Os bobos Toque e Jaques, que Shakespeare reserva falas importantes, </a:t>
            </a:r>
            <a:r>
              <a:rPr lang="pt-BR" sz="2000" dirty="0" err="1" smtClean="0"/>
              <a:t>Rosalinda</a:t>
            </a:r>
            <a:r>
              <a:rPr lang="pt-BR" sz="2000" dirty="0" smtClean="0"/>
              <a:t> simplesmente esmaga-os com sua retórica. Vamos ver um exemplo...</a:t>
            </a:r>
          </a:p>
        </p:txBody>
      </p:sp>
    </p:spTree>
    <p:extLst>
      <p:ext uri="{BB962C8B-B14F-4D97-AF65-F5344CB8AC3E}">
        <p14:creationId xmlns:p14="http://schemas.microsoft.com/office/powerpoint/2010/main" val="361938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93336" y="66675"/>
            <a:ext cx="7770813" cy="1371600"/>
          </a:xfrm>
        </p:spPr>
        <p:txBody>
          <a:bodyPr/>
          <a:lstStyle/>
          <a:p>
            <a:r>
              <a:rPr lang="pt-BR" sz="2400" dirty="0" err="1" smtClean="0"/>
              <a:t>Rosalinda</a:t>
            </a:r>
            <a:r>
              <a:rPr lang="pt-BR" sz="2400" dirty="0" smtClean="0"/>
              <a:t> e a Persuasão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2273" y="1056438"/>
            <a:ext cx="8239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Jaques: “Lindo jovem, desejo conhecer-te mais de perto.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Rosalinda</a:t>
            </a:r>
            <a:r>
              <a:rPr lang="pt-BR" dirty="0" smtClean="0"/>
              <a:t>: Dizem que sois um sujeito melancólico.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Jaques: De fato, prefiro isso a rir.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Rosalinda</a:t>
            </a:r>
            <a:r>
              <a:rPr lang="pt-BR" dirty="0" smtClean="0"/>
              <a:t>: As pessoas que se entregam a excesso, em qualquer caso, se tornam detestáveis, sendo muito mais passíveis de censura do que os bêbedos.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Jaques: Ora! É bom a gente ficar triste e não dizer nada.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Rosalinda</a:t>
            </a:r>
            <a:r>
              <a:rPr lang="pt-BR" dirty="0" smtClean="0"/>
              <a:t>: Nesse caso é bom também ser poste.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Jaques: Não possuo nem a melancolia do sábio, que é emulação, nem a do músico, que é fantástica, nem a do cortesão, que é simples orgulho, nem a do soldado, que é ambiciosa, nem a do jurista, que é política, nem a das mulheres, que não passa de faceirice, nem a dos namorados, que abrange todas elas; trata-se de uma melancolia muito minha, composta de muitos simples, extraída de vários objetos, mais propriamente a súmula de tudo o que contemplei em minhas viagens e que, por mim sempre ruminada, me envolve na mais caprichosa das tristezas.”</a:t>
            </a:r>
          </a:p>
        </p:txBody>
      </p:sp>
    </p:spTree>
    <p:extLst>
      <p:ext uri="{BB962C8B-B14F-4D97-AF65-F5344CB8AC3E}">
        <p14:creationId xmlns:p14="http://schemas.microsoft.com/office/powerpoint/2010/main" val="52144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62708" y="66675"/>
            <a:ext cx="7770813" cy="1371600"/>
          </a:xfrm>
        </p:spPr>
        <p:txBody>
          <a:bodyPr/>
          <a:lstStyle/>
          <a:p>
            <a:r>
              <a:rPr lang="pt-BR" sz="2400" dirty="0" err="1" smtClean="0"/>
              <a:t>Rosalinda</a:t>
            </a:r>
            <a:r>
              <a:rPr lang="pt-BR" sz="2400" dirty="0" smtClean="0"/>
              <a:t> e a Persuasão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3384" y="1438275"/>
            <a:ext cx="7305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 a sublime conclusão de </a:t>
            </a:r>
            <a:r>
              <a:rPr lang="pt-BR" dirty="0" err="1" smtClean="0"/>
              <a:t>Rosalinda</a:t>
            </a:r>
            <a:r>
              <a:rPr lang="pt-BR" dirty="0" smtClean="0"/>
              <a:t>...</a:t>
            </a:r>
            <a:endParaRPr lang="pt-BR" dirty="0"/>
          </a:p>
          <a:p>
            <a:endParaRPr lang="pt-BR" dirty="0" smtClean="0"/>
          </a:p>
          <a:p>
            <a:r>
              <a:rPr lang="pt-BR" dirty="0" err="1" smtClean="0"/>
              <a:t>Rosalinda</a:t>
            </a:r>
            <a:r>
              <a:rPr lang="pt-BR" dirty="0" smtClean="0"/>
              <a:t>: “Um viajante! Pois tendes razões de sobra para serdes triste; receio muito que houvésseis vendido vossas terras para ver a dos outros;</a:t>
            </a:r>
          </a:p>
          <a:p>
            <a:r>
              <a:rPr lang="pt-BR" dirty="0" smtClean="0"/>
              <a:t>Ter visto muito e nada possuir, equivale a ter olhos ricos e mãos pobres.</a:t>
            </a:r>
          </a:p>
          <a:p>
            <a:endParaRPr lang="pt-BR" dirty="0"/>
          </a:p>
          <a:p>
            <a:r>
              <a:rPr lang="pt-BR" dirty="0" smtClean="0"/>
              <a:t>Jaques: Mas ganhei experiência.</a:t>
            </a:r>
          </a:p>
          <a:p>
            <a:endParaRPr lang="pt-BR" dirty="0"/>
          </a:p>
          <a:p>
            <a:r>
              <a:rPr lang="pt-BR" dirty="0" err="1" smtClean="0"/>
              <a:t>Rosalinda</a:t>
            </a:r>
            <a:r>
              <a:rPr lang="pt-BR" dirty="0" smtClean="0"/>
              <a:t>: Experiência essa que vos deixa triste; preferira um bobo que me alegrasse a uma experiência que me entristecesse. Viajar para isso!”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2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err="1"/>
              <a:t>Rosalinda</a:t>
            </a:r>
            <a:r>
              <a:rPr lang="pt-BR" sz="2400" dirty="0"/>
              <a:t> e a Persuasão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Como </a:t>
            </a:r>
            <a:r>
              <a:rPr lang="pt-BR" sz="2000" dirty="0" err="1" smtClean="0"/>
              <a:t>Falstaff</a:t>
            </a:r>
            <a:r>
              <a:rPr lang="pt-BR" sz="2000" dirty="0" smtClean="0"/>
              <a:t>, </a:t>
            </a:r>
            <a:r>
              <a:rPr lang="pt-BR" sz="2000" dirty="0" err="1" smtClean="0"/>
              <a:t>Rosalinda</a:t>
            </a:r>
            <a:r>
              <a:rPr lang="pt-BR" sz="2000" dirty="0" smtClean="0"/>
              <a:t> toma o papel de educadora, e desempenha-o com todo prazer. Apaixonada que sente perfeitamente o absurdo da situação, dotada de uma harmonia interna sobrenatural, </a:t>
            </a:r>
            <a:r>
              <a:rPr lang="pt-BR" sz="2000" dirty="0" err="1" smtClean="0"/>
              <a:t>Rosalinda</a:t>
            </a:r>
            <a:r>
              <a:rPr lang="pt-BR" sz="2000" dirty="0" smtClean="0"/>
              <a:t> mostra-nos como aceitar a realidade de uma outra pessoa.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6813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7236"/>
            <a:ext cx="7642726" cy="1371600"/>
          </a:xfrm>
        </p:spPr>
        <p:txBody>
          <a:bodyPr/>
          <a:lstStyle/>
          <a:p>
            <a:r>
              <a:rPr lang="en-US" sz="2400" dirty="0" smtClean="0"/>
              <a:t>Overhearing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Shakespeare </a:t>
            </a:r>
            <a:r>
              <a:rPr lang="en-US" dirty="0" err="1" smtClean="0"/>
              <a:t>descobriu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dispositivos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dotar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personagens</a:t>
            </a:r>
            <a:r>
              <a:rPr lang="en-US" dirty="0" smtClean="0"/>
              <a:t> de </a:t>
            </a:r>
            <a:r>
              <a:rPr lang="en-US" dirty="0" err="1" smtClean="0"/>
              <a:t>profundida</a:t>
            </a:r>
            <a:r>
              <a:rPr lang="en-US" dirty="0" smtClean="0"/>
              <a:t> </a:t>
            </a:r>
            <a:r>
              <a:rPr lang="en-US" dirty="0" err="1" smtClean="0"/>
              <a:t>psicológica</a:t>
            </a:r>
            <a:r>
              <a:rPr lang="en-US" dirty="0" smtClean="0"/>
              <a:t> </a:t>
            </a:r>
            <a:r>
              <a:rPr lang="en-US" dirty="0" err="1" smtClean="0"/>
              <a:t>incalculável</a:t>
            </a:r>
            <a:r>
              <a:rPr lang="en-US" dirty="0" smtClean="0"/>
              <a:t>. </a:t>
            </a:r>
            <a:r>
              <a:rPr lang="en-US" dirty="0" err="1" smtClean="0"/>
              <a:t>Cada</a:t>
            </a:r>
            <a:r>
              <a:rPr lang="en-US" dirty="0" smtClean="0"/>
              <a:t> um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personagens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completo</a:t>
            </a:r>
            <a:r>
              <a:rPr lang="en-US" dirty="0" smtClean="0"/>
              <a:t> </a:t>
            </a:r>
            <a:r>
              <a:rPr lang="en-US" dirty="0" err="1" smtClean="0"/>
              <a:t>labirinto</a:t>
            </a:r>
            <a:r>
              <a:rPr lang="en-US" dirty="0" smtClean="0"/>
              <a:t>. Como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?</a:t>
            </a:r>
          </a:p>
          <a:p>
            <a:pPr algn="just"/>
            <a:r>
              <a:rPr lang="en-US" dirty="0" err="1"/>
              <a:t>S</a:t>
            </a:r>
            <a:r>
              <a:rPr lang="en-US" dirty="0" err="1" smtClean="0"/>
              <a:t>eus</a:t>
            </a:r>
            <a:r>
              <a:rPr lang="en-US" dirty="0" smtClean="0"/>
              <a:t> </a:t>
            </a:r>
            <a:r>
              <a:rPr lang="en-US" dirty="0" err="1" smtClean="0"/>
              <a:t>personagens</a:t>
            </a:r>
            <a:r>
              <a:rPr lang="en-US" dirty="0" smtClean="0"/>
              <a:t> “</a:t>
            </a:r>
            <a:r>
              <a:rPr lang="en-US" dirty="0" err="1" smtClean="0"/>
              <a:t>ouvem</a:t>
            </a:r>
            <a:r>
              <a:rPr lang="en-US" dirty="0" smtClean="0"/>
              <a:t>” </a:t>
            </a:r>
            <a:r>
              <a:rPr lang="en-US" dirty="0" err="1" smtClean="0"/>
              <a:t>minuciosamente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próprios</a:t>
            </a:r>
            <a:r>
              <a:rPr lang="en-US" dirty="0" smtClean="0"/>
              <a:t> </a:t>
            </a:r>
            <a:r>
              <a:rPr lang="en-US" dirty="0" err="1" smtClean="0"/>
              <a:t>pensamentos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altera</a:t>
            </a:r>
            <a:r>
              <a:rPr lang="en-US" dirty="0" smtClean="0"/>
              <a:t> </a:t>
            </a:r>
            <a:r>
              <a:rPr lang="en-US" dirty="0" err="1" smtClean="0"/>
              <a:t>decisivamente</a:t>
            </a:r>
            <a:r>
              <a:rPr lang="en-US" dirty="0" smtClean="0"/>
              <a:t> 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cadeia</a:t>
            </a:r>
            <a:r>
              <a:rPr lang="en-US" dirty="0" smtClean="0"/>
              <a:t> de </a:t>
            </a:r>
            <a:r>
              <a:rPr lang="en-US" dirty="0" err="1" smtClean="0"/>
              <a:t>pensamentos</a:t>
            </a:r>
            <a:r>
              <a:rPr lang="en-US" dirty="0" smtClean="0"/>
              <a:t> e </a:t>
            </a:r>
            <a:r>
              <a:rPr lang="en-US" dirty="0" err="1" smtClean="0"/>
              <a:t>ações</a:t>
            </a:r>
            <a:r>
              <a:rPr lang="en-US" dirty="0" smtClean="0"/>
              <a:t>, </a:t>
            </a:r>
            <a:r>
              <a:rPr lang="en-US" dirty="0" err="1" smtClean="0"/>
              <a:t>mostrando-nos</a:t>
            </a:r>
            <a:r>
              <a:rPr lang="en-US" dirty="0" smtClean="0"/>
              <a:t> o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operar</a:t>
            </a:r>
            <a:r>
              <a:rPr lang="en-US" dirty="0" smtClean="0"/>
              <a:t> da </a:t>
            </a:r>
            <a:r>
              <a:rPr lang="en-US" dirty="0" err="1" smtClean="0"/>
              <a:t>razão</a:t>
            </a:r>
            <a:r>
              <a:rPr lang="en-US" dirty="0" smtClean="0"/>
              <a:t>. </a:t>
            </a:r>
            <a:r>
              <a:rPr lang="en-US" dirty="0" err="1" smtClean="0"/>
              <a:t>Acompanhemos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movimento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2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298</TotalTime>
  <Words>2302</Words>
  <Application>Microsoft Office PowerPoint</Application>
  <PresentationFormat>Apresentação na tela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Folio</vt:lpstr>
      <vt:lpstr>A Arte Demoníaca de Shakespeare</vt:lpstr>
      <vt:lpstr>Falstaff e a Vontade de Vida </vt:lpstr>
      <vt:lpstr>Falstaff e a Vontade de Vida</vt:lpstr>
      <vt:lpstr>Falstaff e a Vontade de Vida</vt:lpstr>
      <vt:lpstr>Rosalinda e a Persuasão</vt:lpstr>
      <vt:lpstr>Rosalinda e a Persuasão</vt:lpstr>
      <vt:lpstr>Rosalinda e a Persuasão</vt:lpstr>
      <vt:lpstr>Rosalinda e a Persuasão</vt:lpstr>
      <vt:lpstr>Overhearing</vt:lpstr>
      <vt:lpstr>Overhearing em Hamlet:</vt:lpstr>
      <vt:lpstr>Overhearing</vt:lpstr>
      <vt:lpstr>Opacidade Estratégica</vt:lpstr>
      <vt:lpstr>Opacidade Estratégica em Otelo</vt:lpstr>
      <vt:lpstr>Opacidade Estratégica em Otelo</vt:lpstr>
      <vt:lpstr>Opacidade Estratégica</vt:lpstr>
      <vt:lpstr>Conclusão: Shakespeare e o δαίμων </vt:lpstr>
      <vt:lpstr>Shakespeare e o δαίμων </vt:lpstr>
      <vt:lpstr>Shakespeare e o δαίμων</vt:lpstr>
      <vt:lpstr>Shakespeare e o δαίμων</vt:lpstr>
      <vt:lpstr>Shakespeare e o δαίμων</vt:lpstr>
      <vt:lpstr>Apresentação do PowerPoint</vt:lpstr>
    </vt:vector>
  </TitlesOfParts>
  <Company>AJ-ONU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Demoníaco</dc:title>
  <dc:creator>Rafael Blanco</dc:creator>
  <cp:lastModifiedBy>Rafamac</cp:lastModifiedBy>
  <cp:revision>34</cp:revision>
  <dcterms:created xsi:type="dcterms:W3CDTF">2012-05-31T14:53:56Z</dcterms:created>
  <dcterms:modified xsi:type="dcterms:W3CDTF">2012-06-02T22:02:13Z</dcterms:modified>
</cp:coreProperties>
</file>